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83" r:id="rId2"/>
    <p:sldId id="281" r:id="rId3"/>
    <p:sldId id="286" r:id="rId4"/>
    <p:sldId id="287" r:id="rId5"/>
    <p:sldId id="285" r:id="rId6"/>
    <p:sldId id="274" r:id="rId7"/>
  </p:sldIdLst>
  <p:sldSz cx="12192000" cy="6858000"/>
  <p:notesSz cx="6858000" cy="9144000"/>
  <p:embeddedFontLst>
    <p:embeddedFont>
      <p:font typeface="Noto Sans KR Black" panose="020B0600000101010101" charset="-127"/>
      <p:bold r:id="rId9"/>
    </p:embeddedFont>
    <p:embeddedFont>
      <p:font typeface="Noto Sans KR Bold" panose="020B0600000101010101" charset="-127"/>
      <p:bold r:id="rId10"/>
    </p:embeddedFont>
    <p:embeddedFont>
      <p:font typeface="Noto Sans KR Medium" panose="020B0600000101010101" charset="-127"/>
      <p:regular r:id="rId11"/>
    </p:embeddedFont>
    <p:embeddedFont>
      <p:font typeface="Noto Sans KR Regular" panose="020B0600000101010101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13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DUKYOON" initials="D" lastIdx="2" clrIdx="1">
    <p:extLst>
      <p:ext uri="{19B8F6BF-5375-455C-9EA6-DF929625EA0E}">
        <p15:presenceInfo xmlns:p15="http://schemas.microsoft.com/office/powerpoint/2012/main" userId="8d2951b7b162fc6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626262"/>
    <a:srgbClr val="262626"/>
    <a:srgbClr val="DDDDDD"/>
    <a:srgbClr val="5D5D5D"/>
    <a:srgbClr val="44499C"/>
    <a:srgbClr val="BBBBBB"/>
    <a:srgbClr val="FAF7FF"/>
    <a:srgbClr val="EEEEEE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11" autoAdjust="0"/>
    <p:restoredTop sz="96513" autoAdjust="0"/>
  </p:normalViewPr>
  <p:slideViewPr>
    <p:cSldViewPr snapToGrid="0" showGuides="1">
      <p:cViewPr varScale="1">
        <p:scale>
          <a:sx n="78" d="100"/>
          <a:sy n="78" d="100"/>
        </p:scale>
        <p:origin x="1243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미국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Sheet1!$B$1:$F$1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2022</c:v>
                </c:pt>
                <c:pt idx="4">
                  <c:v>2024</c:v>
                </c:pt>
              </c:numCache>
            </c:numRef>
          </c:cat>
          <c:val>
            <c:numRef>
              <c:f>Sheet1!$B$2:$F$2</c:f>
              <c:numCache>
                <c:formatCode>General</c:formatCode>
                <c:ptCount val="5"/>
                <c:pt idx="0">
                  <c:v>24.98</c:v>
                </c:pt>
                <c:pt idx="1">
                  <c:v>27.04</c:v>
                </c:pt>
                <c:pt idx="2">
                  <c:v>29.32</c:v>
                </c:pt>
                <c:pt idx="3">
                  <c:v>34.67</c:v>
                </c:pt>
                <c:pt idx="4">
                  <c:v>41.3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D6-4CE3-84AF-77AC27D7A9FE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중국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numRef>
              <c:f>Sheet1!$B$1:$F$1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2022</c:v>
                </c:pt>
                <c:pt idx="4">
                  <c:v>2024</c:v>
                </c:pt>
              </c:numCache>
            </c:numRef>
          </c:cat>
          <c:val>
            <c:numRef>
              <c:f>Sheet1!$B$3:$F$3</c:f>
              <c:numCache>
                <c:formatCode>General</c:formatCode>
                <c:ptCount val="5"/>
                <c:pt idx="0">
                  <c:v>23.79</c:v>
                </c:pt>
                <c:pt idx="1">
                  <c:v>26.47</c:v>
                </c:pt>
                <c:pt idx="2">
                  <c:v>29.51</c:v>
                </c:pt>
                <c:pt idx="3">
                  <c:v>36.99</c:v>
                </c:pt>
                <c:pt idx="4">
                  <c:v>46.97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FD6-4CE3-84AF-77AC27D7A9FE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일본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Sheet1!$B$1:$F$1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2022</c:v>
                </c:pt>
                <c:pt idx="4">
                  <c:v>2024</c:v>
                </c:pt>
              </c:numCache>
            </c:numRef>
          </c:cat>
          <c:val>
            <c:numRef>
              <c:f>Sheet1!$B$4:$F$4</c:f>
              <c:numCache>
                <c:formatCode>General</c:formatCode>
                <c:ptCount val="5"/>
                <c:pt idx="0">
                  <c:v>14.85</c:v>
                </c:pt>
                <c:pt idx="1">
                  <c:v>16.22</c:v>
                </c:pt>
                <c:pt idx="2">
                  <c:v>17.77</c:v>
                </c:pt>
                <c:pt idx="3">
                  <c:v>21.49</c:v>
                </c:pt>
                <c:pt idx="4">
                  <c:v>26.34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FD6-4CE3-84AF-77AC27D7A9FE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독일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Sheet1!$B$1:$F$1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2022</c:v>
                </c:pt>
                <c:pt idx="4">
                  <c:v>2024</c:v>
                </c:pt>
              </c:numCache>
            </c:numRef>
          </c:cat>
          <c:val>
            <c:numRef>
              <c:f>Sheet1!$B$5:$F$5</c:f>
              <c:numCache>
                <c:formatCode>General</c:formatCode>
                <c:ptCount val="5"/>
                <c:pt idx="0">
                  <c:v>9.52</c:v>
                </c:pt>
                <c:pt idx="1">
                  <c:v>10.37</c:v>
                </c:pt>
                <c:pt idx="2">
                  <c:v>11.33</c:v>
                </c:pt>
                <c:pt idx="3">
                  <c:v>13.66</c:v>
                </c:pt>
                <c:pt idx="4">
                  <c:v>16.66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FD6-4CE3-84AF-77AC27D7A9FE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한국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Sheet1!$B$1:$F$1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2022</c:v>
                </c:pt>
                <c:pt idx="4">
                  <c:v>2024</c:v>
                </c:pt>
              </c:numCache>
            </c:numRef>
          </c:cat>
          <c:val>
            <c:numRef>
              <c:f>Sheet1!$B$6:$F$6</c:f>
              <c:numCache>
                <c:formatCode>General</c:formatCode>
                <c:ptCount val="5"/>
                <c:pt idx="0">
                  <c:v>8.06</c:v>
                </c:pt>
                <c:pt idx="1">
                  <c:v>8.9</c:v>
                </c:pt>
                <c:pt idx="2">
                  <c:v>9.86</c:v>
                </c:pt>
                <c:pt idx="3">
                  <c:v>12.19</c:v>
                </c:pt>
                <c:pt idx="4">
                  <c:v>15.28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FD6-4CE3-84AF-77AC27D7A9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1490852767"/>
        <c:axId val="1526395135"/>
      </c:barChart>
      <c:catAx>
        <c:axId val="14908527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26395135"/>
        <c:crosses val="autoZero"/>
        <c:auto val="1"/>
        <c:lblAlgn val="ctr"/>
        <c:lblOffset val="100"/>
        <c:noMultiLvlLbl val="0"/>
      </c:catAx>
      <c:valAx>
        <c:axId val="1526395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490852767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95000"/>
      </a:schemeClr>
    </a:solidFill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E3E52-C792-41BA-A2D1-F8972C5EBB40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1BE1D-D91A-4BCE-A9A9-CCFA45F80E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6463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스마트 </a:t>
            </a:r>
            <a:r>
              <a:rPr lang="ko-KR" altLang="en-US" dirty="0" err="1"/>
              <a:t>팩토리에</a:t>
            </a:r>
            <a:r>
              <a:rPr lang="ko-KR" altLang="en-US" dirty="0"/>
              <a:t> 대한 설명</a:t>
            </a:r>
            <a:r>
              <a:rPr lang="en-US" altLang="ko-KR" dirty="0"/>
              <a:t>, </a:t>
            </a:r>
            <a:r>
              <a:rPr lang="ko-KR" altLang="en-US" dirty="0"/>
              <a:t>스마트 팩토리 적용을 통해 제조시장에서의 경쟁력을 강화하기 위해 모든 나라가 고군분투 중이다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1BE1D-D91A-4BCE-A9A9-CCFA45F80EC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52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반도체 공정에서의 핵심 공정인 건식 플라즈마 식각 공정 그리고 건식 플라즈마 식각에 대한 간략한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1BE1D-D91A-4BCE-A9A9-CCFA45F80EC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047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99225-3295-4BCB-8F16-BF6E8A550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655E4F-AE69-4359-89A0-3BC64E42C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A4E478-4C14-4B29-83C6-951A57B8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1618F-E95E-4DA3-A733-403F68D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8C8D7D-ED09-411E-899F-EAB648B0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8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7FEC3-D766-47FD-9B2F-120F5D7D9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CEFE0D-DC41-47AC-8AC8-88E57980C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70CC1-3DBB-4033-AF65-A095F0A2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219F81-1840-44C4-BBDE-B5D757E4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CD7DB-3A65-40F5-9CFE-A76A8D82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43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ED0C5B-3AC0-4253-9615-F7D38800B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9B4A08-BC82-4AD0-94C6-A3DFC6921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6FD269-4DB0-4113-86A2-729B2AA46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5F1440-C2CF-40D9-A809-EA41A6C1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6192D-4F15-4CBE-AC19-E489AC71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77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ED20D-4E22-4E86-8865-C5456F62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506B81-B207-49A6-A1BE-E192E35EA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0FF9F-EAE1-4F22-AA99-4E4AFBF3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3CDC3-7E03-47B0-94E1-23F40B09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371E-4E46-4F8E-B33E-DF63F3EC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01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CF884-12E3-4941-9C83-AE9687E7C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8BE761-CF6A-4692-850C-7BA6AE074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43638-F09F-4401-B063-22B928FBA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D4B6BA-BCB9-4965-BF46-76E40074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E1E0F6-EF9A-483A-BD81-1E2C2CA6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4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A2D8B-9AA1-404A-8752-DBECEB44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1AB990-53E6-43D0-8733-604CD6744C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68C5F-B234-4093-BD68-D5CE54EDC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586652-A9BF-41F4-A113-CE14FF65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DB79FF-F925-4F1C-8A69-3517EACF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1B19BB-8B28-4EC9-81F0-FA52B4E3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63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461E9-71B4-43B8-A3A6-794D38AB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16F94B-8E19-46FE-8514-0F4DEE0FC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8971C2-8593-4144-A66E-20EEB79E1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E38F7BD-8F49-48CA-8B1A-53A9F16C82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DB93A6-C272-41FB-A286-44DCEED6D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BB3D0F-D515-48AD-8832-B96F6864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3C200-6E24-4F3A-B6A0-A170EAA58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24AFA4-8E34-4585-A254-BCC88DF1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44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CA14B-39ED-4A83-82F1-9F4F7B71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EFA336-B19B-404E-8002-D30DD0DC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30567A-0699-4A7F-9579-8D4F18CDB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11623-B73A-4857-9DA6-1322ED07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529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B1DDB2-CB73-4A42-ABBD-2A2EBA8F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90BA69-6111-489B-95CF-682E93979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2AE9D1-E435-4116-93E6-1B464E8ED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22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86F42-C1DE-4CA0-868A-DA9933DE6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E5AC27-8F0C-47F3-9387-E93EE0EDC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95904A-3021-4328-96CA-E4139C1EC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4D3800-EFB4-497E-B174-DF38CD7D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FB0361-0BD6-4B05-9D64-33C9380E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9E58E8-EAB2-428D-B3F4-F3ACDFC3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2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5E219-266B-48EB-8148-7199ED70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11C823-AF0A-419B-9168-C5B4F18E9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D723B5-D9C3-4332-9833-CE9975099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28A780-68E6-4DC4-BDB2-50D404BA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2024-03-08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23CD99-71BC-4431-8E69-B68EC760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51949A-DAA2-40A5-BC95-AE73E5F42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2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F92E4A-8565-4C79-96C2-F41E43E3C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098ED-C945-4559-AEB0-4425071A9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4AE61-E473-49D6-A486-45D250807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BCC5D02E-B8A6-411B-8263-7FADFEA99313}" type="datetimeFigureOut">
              <a:rPr lang="ko-KR" altLang="en-US" smtClean="0"/>
              <a:pPr/>
              <a:t>2024-03-08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F4CC7D-746D-4465-A7B3-BD90E690D2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F34F4-CF5B-4662-A350-C492CE2C9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8F6BF665-E787-498C-A139-96DC43B4F5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0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Noto Sans KR Regula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FAEA1F-D927-7EA8-E2FD-F88A8BD2D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08F36D3E-93C8-9E3C-756D-F56079113E5F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Noto Sans KR Regular" panose="020B0500000000000000" pitchFamily="34" charset="-127"/>
              <a:cs typeface="+mn-cs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D1AED792-A67D-EE10-7540-0B6006569155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Noto Sans KR Regular" panose="020B0500000000000000" pitchFamily="34" charset="-127"/>
              <a:cs typeface="+mn-cs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31A9EAE-6F52-6C91-04E1-242783605CD1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966E67DF-D383-E330-C7B9-3FB50A3EAFAC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12D07CFA-BA27-9B02-1683-9DF520616B68}"/>
              </a:ext>
            </a:extLst>
          </p:cNvPr>
          <p:cNvSpPr txBox="1"/>
          <p:nvPr/>
        </p:nvSpPr>
        <p:spPr>
          <a:xfrm>
            <a:off x="1467042" y="880285"/>
            <a:ext cx="1358115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pc="-8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2A2A2A"/>
                </a:solidFill>
                <a:ea typeface="Noto Sans KR Regular" panose="020B0500000000000000" pitchFamily="34" charset="-127"/>
              </a:rPr>
              <a:t>프로젝트 배경</a:t>
            </a:r>
            <a:endParaRPr kumimoji="0" lang="ko-KR" altLang="en-US" sz="1800" b="0" i="0" u="none" strike="noStrike" kern="1200" cap="none" spc="-80" normalizeH="0" baseline="0" noProof="0" dirty="0">
              <a:ln>
                <a:solidFill>
                  <a:srgbClr val="4472C4">
                    <a:shade val="50000"/>
                    <a:alpha val="0"/>
                  </a:srgbClr>
                </a:solidFill>
              </a:ln>
              <a:solidFill>
                <a:srgbClr val="2A2A2A"/>
              </a:solidFill>
              <a:effectLst/>
              <a:uLnTx/>
              <a:uFillTx/>
              <a:ea typeface="Noto Sans KR Regular" panose="020B0500000000000000" pitchFamily="34" charset="-127"/>
              <a:cs typeface="+mn-cs"/>
            </a:endParaRPr>
          </a:p>
        </p:txBody>
      </p:sp>
      <p:sp>
        <p:nvSpPr>
          <p:cNvPr id="3" name="Google Shape;93;p1">
            <a:extLst>
              <a:ext uri="{FF2B5EF4-FFF2-40B4-BE49-F238E27FC236}">
                <a16:creationId xmlns:a16="http://schemas.microsoft.com/office/drawing/2014/main" id="{C6CCA799-6923-EE4E-347D-75CE70756853}"/>
              </a:ext>
            </a:extLst>
          </p:cNvPr>
          <p:cNvSpPr txBox="1"/>
          <p:nvPr/>
        </p:nvSpPr>
        <p:spPr>
          <a:xfrm>
            <a:off x="1388285" y="1554320"/>
            <a:ext cx="305670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err="1">
                <a:solidFill>
                  <a:schemeClr val="dk1"/>
                </a:solidFill>
                <a:ea typeface="Malgun Gothic"/>
                <a:cs typeface="Malgun Gothic"/>
                <a:sym typeface="Malgun Gothic"/>
              </a:rPr>
              <a:t>스마트</a:t>
            </a:r>
            <a:r>
              <a:rPr lang="en-US" sz="2400" b="1" dirty="0">
                <a:solidFill>
                  <a:schemeClr val="dk1"/>
                </a:solidFill>
                <a:ea typeface="Malgun Gothic"/>
                <a:cs typeface="Malgun Gothic"/>
                <a:sym typeface="Malgun Gothic"/>
              </a:rPr>
              <a:t> </a:t>
            </a:r>
            <a:r>
              <a:rPr lang="en-US" sz="2400" b="1" dirty="0" err="1">
                <a:solidFill>
                  <a:schemeClr val="dk1"/>
                </a:solidFill>
                <a:ea typeface="Malgun Gothic"/>
                <a:cs typeface="Malgun Gothic"/>
                <a:sym typeface="Malgun Gothic"/>
              </a:rPr>
              <a:t>팩토리란</a:t>
            </a:r>
            <a:r>
              <a:rPr lang="en-US" sz="2400" b="1" dirty="0">
                <a:solidFill>
                  <a:schemeClr val="dk1"/>
                </a:solidFill>
                <a:ea typeface="Malgun Gothic"/>
                <a:cs typeface="Malgun Gothic"/>
                <a:sym typeface="Malgun Gothic"/>
              </a:rPr>
              <a:t>?</a:t>
            </a:r>
            <a:endParaRPr sz="2400" b="1" dirty="0">
              <a:solidFill>
                <a:schemeClr val="dk1"/>
              </a:solidFill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" name="Google Shape;94;p1">
            <a:extLst>
              <a:ext uri="{FF2B5EF4-FFF2-40B4-BE49-F238E27FC236}">
                <a16:creationId xmlns:a16="http://schemas.microsoft.com/office/drawing/2014/main" id="{9B829D4A-8E58-FA0B-4E11-E384881B777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6620" y="1554319"/>
            <a:ext cx="461665" cy="46166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5;p1">
            <a:extLst>
              <a:ext uri="{FF2B5EF4-FFF2-40B4-BE49-F238E27FC236}">
                <a16:creationId xmlns:a16="http://schemas.microsoft.com/office/drawing/2014/main" id="{961C2C36-63B6-CD5E-E164-AA920293D959}"/>
              </a:ext>
            </a:extLst>
          </p:cNvPr>
          <p:cNvSpPr txBox="1"/>
          <p:nvPr/>
        </p:nvSpPr>
        <p:spPr>
          <a:xfrm>
            <a:off x="926620" y="2385060"/>
            <a:ext cx="5169378" cy="2277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제품을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조립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및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포장하고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기계를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점검하는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모든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과정이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자동으로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이루어지는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공장</a:t>
            </a:r>
            <a:endParaRPr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정보통신기술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(ICT)의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융합으로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이뤄지는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4차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산업혁명의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핵심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algun Gothic"/>
                <a:sym typeface="Malgun Gothic"/>
              </a:rPr>
              <a:t>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상호 연결된 기계 네트워크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통신 메커니즘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컴퓨터의 계산 능력인 스마트 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팩토리는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AI, 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머신러닝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 같은 고급 기술을 적용해 데이터를 분석하고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프로세스 자동화를 가속화하며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시간 경과에 따라 학습하는 사이버 물리 시스템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(CPS)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이다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Malgun Gothic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Malgun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현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5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대 제조 강국에서의 스마트 제조 시장 규모가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연평균 약 </a:t>
            </a:r>
            <a:r>
              <a:rPr lang="en-US" altLang="ko-KR" dirty="0">
                <a:solidFill>
                  <a:srgbClr val="C00000"/>
                </a:solidFill>
                <a:latin typeface="+mn-ea"/>
              </a:rPr>
              <a:t>10% </a:t>
            </a:r>
            <a:r>
              <a:rPr lang="ko-KR" altLang="en-US" dirty="0">
                <a:solidFill>
                  <a:srgbClr val="C00000"/>
                </a:solidFill>
                <a:latin typeface="+mn-ea"/>
              </a:rPr>
              <a:t>성장 중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이며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보다 높은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수율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품질을 갖추기 위해 필수적인 요소로 자리잡고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5E92561-9052-F7FB-3E8A-9DDF7451FD63}"/>
              </a:ext>
            </a:extLst>
          </p:cNvPr>
          <p:cNvGrpSpPr/>
          <p:nvPr/>
        </p:nvGrpSpPr>
        <p:grpSpPr>
          <a:xfrm>
            <a:off x="1320310" y="4737944"/>
            <a:ext cx="4319618" cy="1369183"/>
            <a:chOff x="730049" y="4008699"/>
            <a:chExt cx="4712760" cy="2743200"/>
          </a:xfrm>
        </p:grpSpPr>
        <p:graphicFrame>
          <p:nvGraphicFramePr>
            <p:cNvPr id="26" name="차트 25">
              <a:extLst>
                <a:ext uri="{FF2B5EF4-FFF2-40B4-BE49-F238E27FC236}">
                  <a16:creationId xmlns:a16="http://schemas.microsoft.com/office/drawing/2014/main" id="{A9F0F079-9C93-A094-06F3-4F236EFCBC6A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392654974"/>
                </p:ext>
              </p:extLst>
            </p:nvPr>
          </p:nvGraphicFramePr>
          <p:xfrm>
            <a:off x="730049" y="4008699"/>
            <a:ext cx="4572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7" name="Google Shape;99;p1">
              <a:extLst>
                <a:ext uri="{FF2B5EF4-FFF2-40B4-BE49-F238E27FC236}">
                  <a16:creationId xmlns:a16="http://schemas.microsoft.com/office/drawing/2014/main" id="{33959E59-4141-0EF6-9A7C-1EE368B9B1D5}"/>
                </a:ext>
              </a:extLst>
            </p:cNvPr>
            <p:cNvSpPr txBox="1"/>
            <p:nvPr/>
          </p:nvSpPr>
          <p:spPr>
            <a:xfrm>
              <a:off x="4408238" y="6245795"/>
              <a:ext cx="1034571" cy="4623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 dirty="0">
                  <a:solidFill>
                    <a:srgbClr val="747474"/>
                  </a:solidFill>
                  <a:ea typeface="Malgun Gothic"/>
                  <a:cs typeface="Malgun Gothic"/>
                  <a:sym typeface="Malgun Gothic"/>
                </a:rPr>
                <a:t>(</a:t>
              </a:r>
              <a:r>
                <a:rPr lang="ko-KR" altLang="en-US" sz="900" dirty="0">
                  <a:solidFill>
                    <a:srgbClr val="747474"/>
                  </a:solidFill>
                  <a:ea typeface="Malgun Gothic"/>
                  <a:cs typeface="Malgun Gothic"/>
                  <a:sym typeface="Malgun Gothic"/>
                </a:rPr>
                <a:t>단위</a:t>
              </a:r>
              <a:r>
                <a:rPr lang="en-US" sz="900" dirty="0">
                  <a:solidFill>
                    <a:srgbClr val="747474"/>
                  </a:solidFill>
                  <a:ea typeface="Malgun Gothic"/>
                  <a:cs typeface="Malgun Gothic"/>
                  <a:sym typeface="Malgun Gothic"/>
                </a:rPr>
                <a:t> 10</a:t>
              </a:r>
              <a:r>
                <a:rPr lang="ko-KR" altLang="en-US" sz="900" dirty="0">
                  <a:solidFill>
                    <a:srgbClr val="747474"/>
                  </a:solidFill>
                  <a:ea typeface="Malgun Gothic"/>
                  <a:cs typeface="Malgun Gothic"/>
                  <a:sym typeface="Malgun Gothic"/>
                </a:rPr>
                <a:t>억 </a:t>
              </a:r>
              <a:r>
                <a:rPr lang="en-US" altLang="ko-KR" sz="900" dirty="0">
                  <a:solidFill>
                    <a:srgbClr val="747474"/>
                  </a:solidFill>
                  <a:ea typeface="Malgun Gothic"/>
                  <a:cs typeface="Malgun Gothic"/>
                  <a:sym typeface="Malgun Gothic"/>
                </a:rPr>
                <a:t>$</a:t>
              </a:r>
              <a:r>
                <a:rPr lang="en-US" sz="900" dirty="0">
                  <a:solidFill>
                    <a:srgbClr val="747474"/>
                  </a:solidFill>
                  <a:ea typeface="Malgun Gothic"/>
                  <a:cs typeface="Malgun Gothic"/>
                  <a:sym typeface="Malgun Gothic"/>
                </a:rPr>
                <a:t>)</a:t>
              </a:r>
              <a:endParaRPr sz="900" dirty="0">
                <a:solidFill>
                  <a:srgbClr val="747474"/>
                </a:solidFill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6" name="AutoShape 2" descr="스마트 공장이란">
            <a:extLst>
              <a:ext uri="{FF2B5EF4-FFF2-40B4-BE49-F238E27FC236}">
                <a16:creationId xmlns:a16="http://schemas.microsoft.com/office/drawing/2014/main" id="{1B16473F-FD53-7897-3DC6-18D302DDCB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54555" y="35288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7" name="AutoShape 4" descr="스마트 공장이란">
            <a:extLst>
              <a:ext uri="{FF2B5EF4-FFF2-40B4-BE49-F238E27FC236}">
                <a16:creationId xmlns:a16="http://schemas.microsoft.com/office/drawing/2014/main" id="{08658AB1-2306-9837-673B-4BA192419C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AutoShape 6" descr="스마트 공장이란">
            <a:extLst>
              <a:ext uri="{FF2B5EF4-FFF2-40B4-BE49-F238E27FC236}">
                <a16:creationId xmlns:a16="http://schemas.microsoft.com/office/drawing/2014/main" id="{70CF438F-D942-7709-48C1-BEA8AA8723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FE9999C-0995-99C2-1C2A-DEEE85D90916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-300" normalizeH="0" baseline="0" noProof="0" dirty="0">
                <a:ln>
                  <a:solidFill>
                    <a:prstClr val="white">
                      <a:lumMod val="95000"/>
                      <a:alpha val="0"/>
                    </a:prstClr>
                  </a:solidFill>
                </a:ln>
                <a:solidFill>
                  <a:srgbClr val="2A2A2A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cs typeface="+mn-cs"/>
              </a:rPr>
              <a:t>01</a:t>
            </a:r>
            <a:endParaRPr kumimoji="0" lang="ko-KR" altLang="en-US" sz="3600" b="0" i="0" u="none" strike="noStrike" kern="1200" cap="none" spc="-300" normalizeH="0" baseline="0" noProof="0" dirty="0">
              <a:ln>
                <a:solidFill>
                  <a:prstClr val="white">
                    <a:lumMod val="95000"/>
                    <a:alpha val="0"/>
                  </a:prstClr>
                </a:solidFill>
              </a:ln>
              <a:solidFill>
                <a:srgbClr val="2A2A2A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  <a:cs typeface="+mn-cs"/>
            </a:endParaRPr>
          </a:p>
        </p:txBody>
      </p:sp>
      <p:pic>
        <p:nvPicPr>
          <p:cNvPr id="8" name="Google Shape;102;p1">
            <a:extLst>
              <a:ext uri="{FF2B5EF4-FFF2-40B4-BE49-F238E27FC236}">
                <a16:creationId xmlns:a16="http://schemas.microsoft.com/office/drawing/2014/main" id="{1C520A58-D641-7CCB-6F93-C208B2B0346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37290" y="878800"/>
            <a:ext cx="3126476" cy="285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03;p1">
            <a:extLst>
              <a:ext uri="{FF2B5EF4-FFF2-40B4-BE49-F238E27FC236}">
                <a16:creationId xmlns:a16="http://schemas.microsoft.com/office/drawing/2014/main" id="{36E97FD8-BA26-A60A-3001-52DA9E44D516}"/>
              </a:ext>
            </a:extLst>
          </p:cNvPr>
          <p:cNvSpPr txBox="1"/>
          <p:nvPr/>
        </p:nvSpPr>
        <p:spPr>
          <a:xfrm>
            <a:off x="12211568" y="1160788"/>
            <a:ext cx="2140865" cy="18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 err="1">
                <a:solidFill>
                  <a:srgbClr val="AEAEAE"/>
                </a:solidFill>
                <a:latin typeface="Arial"/>
                <a:ea typeface="Arial"/>
                <a:cs typeface="Arial"/>
                <a:sym typeface="Arial"/>
              </a:rPr>
              <a:t>출처</a:t>
            </a:r>
            <a:r>
              <a:rPr lang="en-US" sz="800" b="0" i="0" dirty="0">
                <a:solidFill>
                  <a:srgbClr val="AEAEAE"/>
                </a:solidFill>
                <a:latin typeface="Arial"/>
                <a:ea typeface="Arial"/>
                <a:cs typeface="Arial"/>
                <a:sym typeface="Arial"/>
              </a:rPr>
              <a:t> : </a:t>
            </a:r>
            <a:r>
              <a:rPr lang="en-US" sz="800" b="0" i="0" dirty="0" err="1">
                <a:solidFill>
                  <a:srgbClr val="AEAEAE"/>
                </a:solidFill>
                <a:latin typeface="Arial"/>
                <a:ea typeface="Arial"/>
                <a:cs typeface="Arial"/>
                <a:sym typeface="Arial"/>
              </a:rPr>
              <a:t>테크월드뉴스</a:t>
            </a:r>
            <a:r>
              <a:rPr lang="en-US" sz="800" b="0" i="0" dirty="0">
                <a:solidFill>
                  <a:srgbClr val="AEAEAE"/>
                </a:solidFill>
                <a:latin typeface="Arial"/>
                <a:ea typeface="Arial"/>
                <a:cs typeface="Arial"/>
                <a:sym typeface="Arial"/>
              </a:rPr>
              <a:t>(https://www.epnc.co.kr)</a:t>
            </a:r>
            <a:endParaRPr sz="800" dirty="0">
              <a:solidFill>
                <a:srgbClr val="AEAEAE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" name="Google Shape;105;p1">
            <a:extLst>
              <a:ext uri="{FF2B5EF4-FFF2-40B4-BE49-F238E27FC236}">
                <a16:creationId xmlns:a16="http://schemas.microsoft.com/office/drawing/2014/main" id="{B618BC9C-14B9-DB2B-8E5C-0BD36C4C247A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812231" y="2694992"/>
            <a:ext cx="3109224" cy="290432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06;p1">
            <a:extLst>
              <a:ext uri="{FF2B5EF4-FFF2-40B4-BE49-F238E27FC236}">
                <a16:creationId xmlns:a16="http://schemas.microsoft.com/office/drawing/2014/main" id="{2651EC2E-E35A-74BA-D433-319D9EA67F37}"/>
              </a:ext>
            </a:extLst>
          </p:cNvPr>
          <p:cNvSpPr txBox="1"/>
          <p:nvPr/>
        </p:nvSpPr>
        <p:spPr>
          <a:xfrm>
            <a:off x="12222804" y="1634253"/>
            <a:ext cx="2041692" cy="150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dirty="0" err="1">
                <a:solidFill>
                  <a:srgbClr val="AEAEAE"/>
                </a:solidFill>
                <a:latin typeface="Arial"/>
                <a:ea typeface="Arial"/>
                <a:cs typeface="Arial"/>
                <a:sym typeface="Arial"/>
              </a:rPr>
              <a:t>출처</a:t>
            </a:r>
            <a:r>
              <a:rPr lang="en-US" sz="800" b="0" i="0" dirty="0">
                <a:solidFill>
                  <a:srgbClr val="AEAEAE"/>
                </a:solidFill>
                <a:latin typeface="Arial"/>
                <a:ea typeface="Arial"/>
                <a:cs typeface="Arial"/>
                <a:sym typeface="Arial"/>
              </a:rPr>
              <a:t> : </a:t>
            </a:r>
            <a:r>
              <a:rPr lang="en-US" sz="800" b="0" i="0" dirty="0" err="1">
                <a:solidFill>
                  <a:srgbClr val="AEAEAE"/>
                </a:solidFill>
                <a:latin typeface="Arial"/>
                <a:ea typeface="Arial"/>
                <a:cs typeface="Arial"/>
                <a:sym typeface="Arial"/>
              </a:rPr>
              <a:t>이투데이</a:t>
            </a:r>
            <a:r>
              <a:rPr lang="en-US" sz="800" b="0" i="0" dirty="0">
                <a:solidFill>
                  <a:srgbClr val="AEAEAE"/>
                </a:solidFill>
                <a:latin typeface="Arial"/>
                <a:ea typeface="Arial"/>
                <a:cs typeface="Arial"/>
                <a:sym typeface="Arial"/>
              </a:rPr>
              <a:t>(https://www.etoday.co.kr/news/view/2336483)</a:t>
            </a:r>
            <a:endParaRPr sz="800" dirty="0">
              <a:solidFill>
                <a:srgbClr val="AEAEAE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9498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E83EBA-9363-5FD0-7E2C-F2C666FE6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5A3B9B8C-24DD-3511-64C5-B2A5B7F82890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6480FE70-E090-F87E-09E3-495EE17825DA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9F273598-17E7-EAC9-1383-356D9EE5425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26F610F-EA1E-B06E-6707-BE32BCB8483C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3596A6B-5A9B-9E7F-E3F2-54EE35D861C2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-300" normalizeH="0" baseline="0" noProof="0" dirty="0">
                <a:ln>
                  <a:solidFill>
                    <a:prstClr val="white">
                      <a:lumMod val="95000"/>
                      <a:alpha val="0"/>
                    </a:prstClr>
                  </a:solidFill>
                </a:ln>
                <a:solidFill>
                  <a:srgbClr val="2A2A2A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cs typeface="+mn-cs"/>
              </a:rPr>
              <a:t>01</a:t>
            </a:r>
            <a:endParaRPr kumimoji="0" lang="ko-KR" altLang="en-US" sz="3600" b="0" i="0" u="none" strike="noStrike" kern="1200" cap="none" spc="-300" normalizeH="0" baseline="0" noProof="0" dirty="0">
              <a:ln>
                <a:solidFill>
                  <a:prstClr val="white">
                    <a:lumMod val="95000"/>
                    <a:alpha val="0"/>
                  </a:prstClr>
                </a:solidFill>
              </a:ln>
              <a:solidFill>
                <a:srgbClr val="2A2A2A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EF10129-D563-6A3D-1814-459CFAD2EF20}"/>
              </a:ext>
            </a:extLst>
          </p:cNvPr>
          <p:cNvSpPr txBox="1"/>
          <p:nvPr/>
        </p:nvSpPr>
        <p:spPr>
          <a:xfrm>
            <a:off x="1467042" y="880285"/>
            <a:ext cx="1358115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2A2A2A"/>
                </a:solidFill>
                <a:effectLst/>
                <a:uLnTx/>
                <a:uFillTx/>
                <a:latin typeface="Noto Sans KR Regular" panose="020B0500000000000000" pitchFamily="34" charset="-127"/>
                <a:ea typeface="Noto Sans KR Regular" panose="020B0500000000000000" pitchFamily="34" charset="-127"/>
                <a:cs typeface="+mn-cs"/>
              </a:rPr>
              <a:t>프로젝트 배경</a:t>
            </a:r>
          </a:p>
        </p:txBody>
      </p:sp>
      <p:sp>
        <p:nvSpPr>
          <p:cNvPr id="29" name="Google Shape;93;p1">
            <a:extLst>
              <a:ext uri="{FF2B5EF4-FFF2-40B4-BE49-F238E27FC236}">
                <a16:creationId xmlns:a16="http://schemas.microsoft.com/office/drawing/2014/main" id="{998ACE09-85FB-3404-46F6-5360DBA3E5B7}"/>
              </a:ext>
            </a:extLst>
          </p:cNvPr>
          <p:cNvSpPr txBox="1"/>
          <p:nvPr/>
        </p:nvSpPr>
        <p:spPr>
          <a:xfrm>
            <a:off x="1388284" y="1554320"/>
            <a:ext cx="520384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chemeClr val="dk1"/>
                </a:solidFill>
                <a:ea typeface="Malgun Gothic"/>
                <a:cs typeface="Malgun Gothic"/>
                <a:sym typeface="Malgun Gothic"/>
              </a:rPr>
              <a:t>건식 플라즈마 식각</a:t>
            </a:r>
            <a:r>
              <a:rPr lang="en-US" altLang="ko-KR" sz="2400" b="1" dirty="0">
                <a:solidFill>
                  <a:schemeClr val="dk1"/>
                </a:solidFill>
                <a:ea typeface="Malgun Gothic"/>
                <a:cs typeface="Malgun Gothic"/>
                <a:sym typeface="Malgun Gothic"/>
              </a:rPr>
              <a:t>(Etching)</a:t>
            </a:r>
            <a:endParaRPr sz="2400" b="1" dirty="0">
              <a:solidFill>
                <a:schemeClr val="dk1"/>
              </a:solidFill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0" name="Google Shape;94;p1">
            <a:extLst>
              <a:ext uri="{FF2B5EF4-FFF2-40B4-BE49-F238E27FC236}">
                <a16:creationId xmlns:a16="http://schemas.microsoft.com/office/drawing/2014/main" id="{4281415D-FB44-1280-01E3-E9952780D20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6620" y="1554319"/>
            <a:ext cx="461665" cy="4616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F7EAE95F-7FCD-6D88-B92C-BDE19BD40102}"/>
              </a:ext>
            </a:extLst>
          </p:cNvPr>
          <p:cNvGrpSpPr/>
          <p:nvPr/>
        </p:nvGrpSpPr>
        <p:grpSpPr>
          <a:xfrm>
            <a:off x="1010985" y="2716374"/>
            <a:ext cx="5419641" cy="3476949"/>
            <a:chOff x="802430" y="2453951"/>
            <a:chExt cx="5419641" cy="3476949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0AED8348-E081-C27A-A44F-7614648EAFC3}"/>
                </a:ext>
              </a:extLst>
            </p:cNvPr>
            <p:cNvSpPr/>
            <p:nvPr/>
          </p:nvSpPr>
          <p:spPr>
            <a:xfrm>
              <a:off x="802430" y="2453951"/>
              <a:ext cx="5419641" cy="3476949"/>
            </a:xfrm>
            <a:prstGeom prst="roundRect">
              <a:avLst>
                <a:gd name="adj" fmla="val 2559"/>
              </a:avLst>
            </a:prstGeom>
            <a:solidFill>
              <a:srgbClr val="D9D9D9"/>
            </a:solidFill>
            <a:ln w="3175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0344EDC9-B23A-10EF-E98A-6679A47C3F2F}"/>
                </a:ext>
              </a:extLst>
            </p:cNvPr>
            <p:cNvGrpSpPr/>
            <p:nvPr/>
          </p:nvGrpSpPr>
          <p:grpSpPr>
            <a:xfrm>
              <a:off x="931472" y="2587760"/>
              <a:ext cx="5172275" cy="3219209"/>
              <a:chOff x="724561" y="3747015"/>
              <a:chExt cx="5172275" cy="3479934"/>
            </a:xfrm>
          </p:grpSpPr>
          <p:sp>
            <p:nvSpPr>
              <p:cNvPr id="31" name="Google Shape;95;p1">
                <a:extLst>
                  <a:ext uri="{FF2B5EF4-FFF2-40B4-BE49-F238E27FC236}">
                    <a16:creationId xmlns:a16="http://schemas.microsoft.com/office/drawing/2014/main" id="{72BFA315-5843-C6FC-1997-584514582BD3}"/>
                  </a:ext>
                </a:extLst>
              </p:cNvPr>
              <p:cNvSpPr txBox="1"/>
              <p:nvPr/>
            </p:nvSpPr>
            <p:spPr>
              <a:xfrm>
                <a:off x="727458" y="4132849"/>
                <a:ext cx="5169378" cy="30941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…(</a:t>
                </a:r>
                <a:r>
                  <a:rPr lang="ko-KR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중략</a:t>
                </a:r>
                <a:r>
                  <a:rPr lang="en-US" altLang="ko-KR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) </a:t>
                </a:r>
                <a:r>
                  <a:rPr lang="ko-KR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건식 플라즈마 식각 공정은 습식 식각 등 타 공정 보다 훨씬 정교하게 만들 수 있어 반도체</a:t>
                </a:r>
                <a:r>
                  <a:rPr lang="en-US" altLang="ko-KR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/</a:t>
                </a:r>
                <a:r>
                  <a:rPr lang="ko-KR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디스플레이 </a:t>
                </a:r>
                <a:r>
                  <a:rPr lang="ko-KR" altLang="en-US" dirty="0">
                    <a:solidFill>
                      <a:srgbClr val="FF0000"/>
                    </a:solidFill>
                    <a:latin typeface="+mn-ea"/>
                  </a:rPr>
                  <a:t>제조 공정의 </a:t>
                </a:r>
                <a:r>
                  <a:rPr lang="en-US" altLang="ko-KR" dirty="0">
                    <a:solidFill>
                      <a:srgbClr val="FF0000"/>
                    </a:solidFill>
                    <a:latin typeface="+mn-ea"/>
                  </a:rPr>
                  <a:t>60 ~ 70%</a:t>
                </a:r>
                <a:r>
                  <a:rPr lang="ko-KR" altLang="en-US" dirty="0">
                    <a:solidFill>
                      <a:srgbClr val="FF0000"/>
                    </a:solidFill>
                    <a:latin typeface="+mn-ea"/>
                  </a:rPr>
                  <a:t>에서 건식 플라즈마 식각 공정이 사용</a:t>
                </a:r>
                <a:r>
                  <a:rPr lang="ko-KR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된다</a:t>
                </a:r>
                <a:r>
                  <a:rPr lang="en-US" altLang="ko-KR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.</a:t>
                </a: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  <a:p>
                <a:r>
                  <a:rPr lang="ko-KR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 하지만</a:t>
                </a:r>
                <a:r>
                  <a:rPr lang="en-US" altLang="ko-KR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매우 작은 원자 단위의 식각 가스 입자들로 인해 </a:t>
                </a:r>
                <a:r>
                  <a:rPr lang="ko-KR" altLang="en-US" dirty="0">
                    <a:solidFill>
                      <a:srgbClr val="FF0000"/>
                    </a:solidFill>
                    <a:latin typeface="+mn-ea"/>
                  </a:rPr>
                  <a:t>공정 파라미터 변화에 취약</a:t>
                </a:r>
                <a:r>
                  <a:rPr lang="ko-KR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하다</a:t>
                </a:r>
                <a:r>
                  <a:rPr lang="en-US" altLang="ko-KR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. </a:t>
                </a:r>
                <a:r>
                  <a:rPr lang="ko-KR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쉽게 예측할 수 있는 범위를 넘어서는 공정인자와 결과 간의 </a:t>
                </a:r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  <a:p>
                <a:r>
                  <a:rPr lang="ko-KR" altLang="en-US" dirty="0">
                    <a:solidFill>
                      <a:srgbClr val="FF0000"/>
                    </a:solidFill>
                    <a:latin typeface="+mn-ea"/>
                  </a:rPr>
                  <a:t>“</a:t>
                </a:r>
                <a:r>
                  <a:rPr lang="ko-KR" altLang="en-US" dirty="0" err="1">
                    <a:solidFill>
                      <a:srgbClr val="FF0000"/>
                    </a:solidFill>
                    <a:latin typeface="+mn-ea"/>
                  </a:rPr>
                  <a:t>비선형성＂</a:t>
                </a:r>
                <a:r>
                  <a:rPr lang="ko-KR" altLang="en-US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을</a:t>
                </a:r>
                <a:r>
                  <a:rPr lang="ko-KR" alt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 보여주기 때문</a:t>
                </a:r>
                <a:r>
                  <a:rPr lang="en-US" altLang="ko-KR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.</a:t>
                </a:r>
                <a:endPara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</p:txBody>
          </p:sp>
          <p:pic>
            <p:nvPicPr>
              <p:cNvPr id="32" name="Google Shape;116;p2">
                <a:extLst>
                  <a:ext uri="{FF2B5EF4-FFF2-40B4-BE49-F238E27FC236}">
                    <a16:creationId xmlns:a16="http://schemas.microsoft.com/office/drawing/2014/main" id="{D4C09339-77BB-A040-F8EB-E2C0627F70C4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 r="12419" b="39514"/>
              <a:stretch/>
            </p:blipFill>
            <p:spPr>
              <a:xfrm>
                <a:off x="724561" y="3747015"/>
                <a:ext cx="5169378" cy="3869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E2F7624-C36C-AAC7-15E9-45B46D6EAF55}"/>
                  </a:ext>
                </a:extLst>
              </p:cNvPr>
              <p:cNvSpPr txBox="1"/>
              <p:nvPr/>
            </p:nvSpPr>
            <p:spPr>
              <a:xfrm>
                <a:off x="4585722" y="6735367"/>
                <a:ext cx="1289186" cy="205629"/>
              </a:xfrm>
              <a:prstGeom prst="rect">
                <a:avLst/>
              </a:prstGeom>
              <a:noFill/>
            </p:spPr>
            <p:txBody>
              <a:bodyPr wrap="none" lIns="54000" tIns="18000" rIns="54000" bIns="18000" rtlCol="0">
                <a:spAutoFit/>
              </a:bodyPr>
              <a:lstStyle/>
              <a:p>
                <a:pPr algn="l">
                  <a:spcAft>
                    <a:spcPts val="200"/>
                  </a:spcAft>
                </a:pPr>
                <a:r>
                  <a:rPr lang="en-US" altLang="ko-KR" sz="1100" spc="-8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*2021.08.27 </a:t>
                </a:r>
                <a:r>
                  <a:rPr lang="ko-KR" altLang="en-US" sz="1100" spc="-8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</a:rPr>
                  <a:t>기사 발췌</a:t>
                </a:r>
              </a:p>
            </p:txBody>
          </p:sp>
        </p:grp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F305615-ABBA-4787-3ADD-10FEE9C5D0FE}"/>
              </a:ext>
            </a:extLst>
          </p:cNvPr>
          <p:cNvGrpSpPr/>
          <p:nvPr/>
        </p:nvGrpSpPr>
        <p:grpSpPr>
          <a:xfrm>
            <a:off x="6627422" y="824244"/>
            <a:ext cx="4221280" cy="2585390"/>
            <a:chOff x="6368803" y="651999"/>
            <a:chExt cx="4221280" cy="2585390"/>
          </a:xfrm>
        </p:grpSpPr>
        <p:pic>
          <p:nvPicPr>
            <p:cNvPr id="19" name="Google Shape;118;p2">
              <a:extLst>
                <a:ext uri="{FF2B5EF4-FFF2-40B4-BE49-F238E27FC236}">
                  <a16:creationId xmlns:a16="http://schemas.microsoft.com/office/drawing/2014/main" id="{8B05D59C-C3C8-86BA-ABA6-BD8234E3B50E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508" t="29095" r="79419" b="22880"/>
            <a:stretch/>
          </p:blipFill>
          <p:spPr>
            <a:xfrm>
              <a:off x="6652387" y="892548"/>
              <a:ext cx="1080000" cy="1080000"/>
            </a:xfrm>
            <a:prstGeom prst="roundRect">
              <a:avLst/>
            </a:prstGeom>
            <a:noFill/>
            <a:ln w="19050">
              <a:solidFill>
                <a:srgbClr val="262626"/>
              </a:solidFill>
            </a:ln>
          </p:spPr>
        </p:pic>
        <p:pic>
          <p:nvPicPr>
            <p:cNvPr id="25" name="Google Shape;118;p2">
              <a:extLst>
                <a:ext uri="{FF2B5EF4-FFF2-40B4-BE49-F238E27FC236}">
                  <a16:creationId xmlns:a16="http://schemas.microsoft.com/office/drawing/2014/main" id="{58AF55E5-4ADC-954B-8296-71A80AF4D89C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18430" t="18248" r="58775" b="27216"/>
            <a:stretch/>
          </p:blipFill>
          <p:spPr>
            <a:xfrm>
              <a:off x="8071075" y="892548"/>
              <a:ext cx="1080000" cy="1080000"/>
            </a:xfrm>
            <a:prstGeom prst="roundRect">
              <a:avLst/>
            </a:prstGeom>
            <a:noFill/>
            <a:ln w="19050">
              <a:solidFill>
                <a:srgbClr val="262626"/>
              </a:solidFill>
            </a:ln>
          </p:spPr>
        </p:pic>
        <p:pic>
          <p:nvPicPr>
            <p:cNvPr id="26" name="Google Shape;118;p2">
              <a:extLst>
                <a:ext uri="{FF2B5EF4-FFF2-40B4-BE49-F238E27FC236}">
                  <a16:creationId xmlns:a16="http://schemas.microsoft.com/office/drawing/2014/main" id="{069F93B1-DDC3-9181-60C1-11880C8E879C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39246" t="19709" r="39584" b="29642"/>
            <a:stretch/>
          </p:blipFill>
          <p:spPr>
            <a:xfrm>
              <a:off x="9510083" y="892548"/>
              <a:ext cx="1080000" cy="1080000"/>
            </a:xfrm>
            <a:prstGeom prst="roundRect">
              <a:avLst/>
            </a:prstGeom>
            <a:noFill/>
            <a:ln w="19050">
              <a:solidFill>
                <a:srgbClr val="262626"/>
              </a:solidFill>
            </a:ln>
          </p:spPr>
        </p:pic>
        <p:pic>
          <p:nvPicPr>
            <p:cNvPr id="27" name="Google Shape;118;p2">
              <a:extLst>
                <a:ext uri="{FF2B5EF4-FFF2-40B4-BE49-F238E27FC236}">
                  <a16:creationId xmlns:a16="http://schemas.microsoft.com/office/drawing/2014/main" id="{745FBEA5-98B2-D05E-86F5-A2BBC2CDD5BF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57752" t="19838" r="21078" b="29513"/>
            <a:stretch/>
          </p:blipFill>
          <p:spPr>
            <a:xfrm>
              <a:off x="8941274" y="2157389"/>
              <a:ext cx="1080000" cy="1080000"/>
            </a:xfrm>
            <a:prstGeom prst="roundRect">
              <a:avLst/>
            </a:prstGeom>
            <a:noFill/>
            <a:ln w="19050">
              <a:solidFill>
                <a:srgbClr val="262626"/>
              </a:solidFill>
            </a:ln>
          </p:spPr>
        </p:pic>
        <p:pic>
          <p:nvPicPr>
            <p:cNvPr id="28" name="Google Shape;118;p2">
              <a:extLst>
                <a:ext uri="{FF2B5EF4-FFF2-40B4-BE49-F238E27FC236}">
                  <a16:creationId xmlns:a16="http://schemas.microsoft.com/office/drawing/2014/main" id="{8093C436-9AD8-682D-9D7B-EE2BCE33226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77723" t="19561" r="1107" b="29790"/>
            <a:stretch/>
          </p:blipFill>
          <p:spPr>
            <a:xfrm>
              <a:off x="7487027" y="2157389"/>
              <a:ext cx="1080000" cy="1080000"/>
            </a:xfrm>
            <a:prstGeom prst="roundRect">
              <a:avLst/>
            </a:prstGeom>
            <a:noFill/>
            <a:ln w="19050">
              <a:solidFill>
                <a:srgbClr val="262626"/>
              </a:solidFill>
            </a:ln>
          </p:spPr>
        </p:pic>
        <p:sp>
          <p:nvSpPr>
            <p:cNvPr id="42" name="화살표: 오른쪽 41">
              <a:extLst>
                <a:ext uri="{FF2B5EF4-FFF2-40B4-BE49-F238E27FC236}">
                  <a16:creationId xmlns:a16="http://schemas.microsoft.com/office/drawing/2014/main" id="{9F1B5B1D-C47A-9145-AC40-280E7D31E4DC}"/>
                </a:ext>
              </a:extLst>
            </p:cNvPr>
            <p:cNvSpPr/>
            <p:nvPr/>
          </p:nvSpPr>
          <p:spPr>
            <a:xfrm>
              <a:off x="7769327" y="1297536"/>
              <a:ext cx="268216" cy="206415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 w="3175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3" name="화살표: 오른쪽 42">
              <a:extLst>
                <a:ext uri="{FF2B5EF4-FFF2-40B4-BE49-F238E27FC236}">
                  <a16:creationId xmlns:a16="http://schemas.microsoft.com/office/drawing/2014/main" id="{EE746E8C-DE92-8028-9C1C-102AF309E2E2}"/>
                </a:ext>
              </a:extLst>
            </p:cNvPr>
            <p:cNvSpPr/>
            <p:nvPr/>
          </p:nvSpPr>
          <p:spPr>
            <a:xfrm>
              <a:off x="9197550" y="1297536"/>
              <a:ext cx="268216" cy="206415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 w="3175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4" name="화살표: 오른쪽 43">
              <a:extLst>
                <a:ext uri="{FF2B5EF4-FFF2-40B4-BE49-F238E27FC236}">
                  <a16:creationId xmlns:a16="http://schemas.microsoft.com/office/drawing/2014/main" id="{0762BBB6-C983-C87A-A456-3AD0B7BBC28E}"/>
                </a:ext>
              </a:extLst>
            </p:cNvPr>
            <p:cNvSpPr/>
            <p:nvPr/>
          </p:nvSpPr>
          <p:spPr>
            <a:xfrm>
              <a:off x="7175956" y="2522778"/>
              <a:ext cx="268216" cy="206415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 w="3175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5" name="화살표: 오른쪽 44">
              <a:extLst>
                <a:ext uri="{FF2B5EF4-FFF2-40B4-BE49-F238E27FC236}">
                  <a16:creationId xmlns:a16="http://schemas.microsoft.com/office/drawing/2014/main" id="{5AD91C96-122C-E064-F103-37B51F8D161B}"/>
                </a:ext>
              </a:extLst>
            </p:cNvPr>
            <p:cNvSpPr/>
            <p:nvPr/>
          </p:nvSpPr>
          <p:spPr>
            <a:xfrm>
              <a:off x="8618414" y="2522777"/>
              <a:ext cx="268216" cy="206415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 w="3175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BA0ECA4-3AF9-33B5-F557-4E160E3A245A}"/>
                </a:ext>
              </a:extLst>
            </p:cNvPr>
            <p:cNvSpPr txBox="1"/>
            <p:nvPr/>
          </p:nvSpPr>
          <p:spPr>
            <a:xfrm>
              <a:off x="6368803" y="651999"/>
              <a:ext cx="1045208" cy="205629"/>
            </a:xfrm>
            <a:prstGeom prst="rect">
              <a:avLst/>
            </a:prstGeom>
            <a:noFill/>
          </p:spPr>
          <p:txBody>
            <a:bodyPr wrap="none" lIns="54000" tIns="18000" rIns="54000" bIns="18000" rtlCol="0">
              <a:spAutoFit/>
            </a:bodyPr>
            <a:lstStyle/>
            <a:p>
              <a:pPr algn="l">
                <a:spcAft>
                  <a:spcPts val="200"/>
                </a:spcAft>
              </a:pPr>
              <a:r>
                <a:rPr lang="en-US" altLang="ko-KR" sz="11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*</a:t>
              </a:r>
              <a:r>
                <a:rPr lang="ko-KR" altLang="en-US" sz="11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rPr>
                <a:t>식각 공정 모식도</a:t>
              </a:r>
            </a:p>
          </p:txBody>
        </p:sp>
      </p:grpSp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04503F99-D23C-B717-A0C2-056A190B5699}"/>
              </a:ext>
            </a:extLst>
          </p:cNvPr>
          <p:cNvSpPr/>
          <p:nvPr/>
        </p:nvSpPr>
        <p:spPr>
          <a:xfrm>
            <a:off x="6248059" y="4009212"/>
            <a:ext cx="661916" cy="891272"/>
          </a:xfrm>
          <a:prstGeom prst="rightArrow">
            <a:avLst>
              <a:gd name="adj1" fmla="val 50000"/>
              <a:gd name="adj2" fmla="val 68707"/>
            </a:avLst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C13DB6F-C237-8D64-6C4B-73A0DD5BB52D}"/>
              </a:ext>
            </a:extLst>
          </p:cNvPr>
          <p:cNvSpPr txBox="1"/>
          <p:nvPr/>
        </p:nvSpPr>
        <p:spPr>
          <a:xfrm>
            <a:off x="7157224" y="3946661"/>
            <a:ext cx="4040302" cy="1016373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none" lIns="54000" tIns="18000" rIns="54000" bIns="18000" rtlCol="0">
            <a:spAutoFit/>
          </a:bodyPr>
          <a:lstStyle/>
          <a:p>
            <a:pPr algn="l">
              <a:spcAft>
                <a:spcPts val="200"/>
              </a:spcAft>
            </a:pP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따라서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이를 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ML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을 통해 식각 공정 산출물인 </a:t>
            </a:r>
            <a:endParaRPr lang="en-US" altLang="ko-KR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l">
              <a:spcAft>
                <a:spcPts val="200"/>
              </a:spcAft>
            </a:pP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B0F0"/>
                </a:solidFill>
                <a:latin typeface="+mn-ea"/>
              </a:rPr>
              <a:t>인자 간 관계를 찾고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B0F0"/>
                </a:solidFill>
                <a:latin typeface="+mn-ea"/>
              </a:rPr>
              <a:t>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B0F0"/>
                </a:solidFill>
                <a:latin typeface="+mn-ea"/>
              </a:rPr>
              <a:t>불량을 예측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B0F0"/>
                </a:solidFill>
                <a:latin typeface="+mn-ea"/>
              </a:rPr>
              <a:t>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할 수 있는 </a:t>
            </a:r>
            <a:endParaRPr lang="en-US" altLang="ko-KR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l">
              <a:spcAft>
                <a:spcPts val="200"/>
              </a:spcAft>
            </a:pP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시스템 구축을 목표로 주제 선정</a:t>
            </a:r>
          </a:p>
        </p:txBody>
      </p:sp>
    </p:spTree>
    <p:extLst>
      <p:ext uri="{BB962C8B-B14F-4D97-AF65-F5344CB8AC3E}">
        <p14:creationId xmlns:p14="http://schemas.microsoft.com/office/powerpoint/2010/main" val="418922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E83EBA-9363-5FD0-7E2C-F2C666FE6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0E3DF5CB-69D6-269D-C097-472187EE30BB}"/>
              </a:ext>
            </a:extLst>
          </p:cNvPr>
          <p:cNvGrpSpPr/>
          <p:nvPr/>
        </p:nvGrpSpPr>
        <p:grpSpPr>
          <a:xfrm>
            <a:off x="7454573" y="1456358"/>
            <a:ext cx="4417044" cy="3897998"/>
            <a:chOff x="12225725" y="-500271"/>
            <a:chExt cx="4417044" cy="3897998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46696009-871A-40F0-7ED8-22066E522370}"/>
                </a:ext>
              </a:extLst>
            </p:cNvPr>
            <p:cNvSpPr/>
            <p:nvPr/>
          </p:nvSpPr>
          <p:spPr>
            <a:xfrm>
              <a:off x="12225725" y="-500271"/>
              <a:ext cx="3897998" cy="3897998"/>
            </a:xfrm>
            <a:prstGeom prst="ellipse">
              <a:avLst/>
            </a:prstGeom>
            <a:gradFill flip="none" rotWithShape="1">
              <a:gsLst>
                <a:gs pos="68000">
                  <a:srgbClr val="EEEEEE"/>
                </a:gs>
                <a:gs pos="0">
                  <a:srgbClr val="2A2A2A">
                    <a:lumMod val="81000"/>
                    <a:lumOff val="19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Noto Sans KR Regular" panose="020B0500000000000000" pitchFamily="34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C0F9275F-6276-2791-E36C-4393671BE2C5}"/>
                </a:ext>
              </a:extLst>
            </p:cNvPr>
            <p:cNvSpPr/>
            <p:nvPr/>
          </p:nvSpPr>
          <p:spPr>
            <a:xfrm>
              <a:off x="12681781" y="-44215"/>
              <a:ext cx="2985886" cy="2985886"/>
            </a:xfrm>
            <a:prstGeom prst="ellipse">
              <a:avLst/>
            </a:prstGeom>
            <a:solidFill>
              <a:srgbClr val="2A2A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Product</a:t>
              </a:r>
              <a:endParaRPr lang="ko-KR" altLang="en-US" sz="16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12320CF6-5081-CC22-A154-CBEE7D0E1397}"/>
                </a:ext>
              </a:extLst>
            </p:cNvPr>
            <p:cNvSpPr/>
            <p:nvPr/>
          </p:nvSpPr>
          <p:spPr>
            <a:xfrm>
              <a:off x="15010472" y="632577"/>
              <a:ext cx="1632297" cy="163229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2A2A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양품 </a:t>
              </a:r>
              <a:r>
                <a:rPr lang="en-US" altLang="ko-KR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/ </a:t>
              </a:r>
              <a:r>
                <a:rPr lang="ko-KR" altLang="en-US" sz="14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rPr>
                <a:t>불량품</a:t>
              </a:r>
              <a:endParaRPr lang="en-US" altLang="ko-KR" sz="14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endParaRPr>
            </a:p>
          </p:txBody>
        </p:sp>
      </p:grpSp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5A3B9B8C-24DD-3511-64C5-B2A5B7F82890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6480FE70-E090-F87E-09E3-495EE17825DA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77F50A4-F9D0-58C0-8327-30633FBD20D8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1185627" y="3394572"/>
            <a:ext cx="6558195" cy="12575"/>
          </a:xfrm>
          <a:prstGeom prst="line">
            <a:avLst/>
          </a:prstGeom>
          <a:ln w="76200">
            <a:solidFill>
              <a:srgbClr val="2A2A2A"/>
            </a:solidFill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A792F36-ECB8-F667-55C1-930F8B0F8759}"/>
              </a:ext>
            </a:extLst>
          </p:cNvPr>
          <p:cNvSpPr txBox="1"/>
          <p:nvPr/>
        </p:nvSpPr>
        <p:spPr>
          <a:xfrm>
            <a:off x="1704670" y="1327325"/>
            <a:ext cx="4558414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총 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5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개의 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stage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와 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stage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별 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8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개의 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Feature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로 구성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  <a:endParaRPr lang="ko-KR" altLang="en-US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3F459A-BE0D-8566-A541-AFE92389AC6E}"/>
              </a:ext>
            </a:extLst>
          </p:cNvPr>
          <p:cNvSpPr txBox="1"/>
          <p:nvPr/>
        </p:nvSpPr>
        <p:spPr>
          <a:xfrm>
            <a:off x="1724126" y="1686483"/>
            <a:ext cx="4537831" cy="225314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dirty="0"/>
              <a:t>* 8</a:t>
            </a:r>
            <a:r>
              <a:rPr lang="ko-KR" altLang="en-US" dirty="0"/>
              <a:t>개 </a:t>
            </a:r>
            <a:r>
              <a:rPr lang="en-US" altLang="ko-KR" dirty="0"/>
              <a:t>Feature </a:t>
            </a:r>
            <a:r>
              <a:rPr lang="ko-KR" altLang="en-US" dirty="0"/>
              <a:t>종류</a:t>
            </a:r>
            <a:r>
              <a:rPr lang="en-US" altLang="ko-KR" dirty="0"/>
              <a:t> - </a:t>
            </a:r>
            <a:r>
              <a:rPr lang="ko-KR" altLang="en-US" dirty="0"/>
              <a:t>온도</a:t>
            </a:r>
            <a:r>
              <a:rPr lang="en-US" altLang="ko-KR" dirty="0"/>
              <a:t>, </a:t>
            </a:r>
            <a:r>
              <a:rPr lang="ko-KR" altLang="en-US" dirty="0"/>
              <a:t>습도</a:t>
            </a:r>
            <a:r>
              <a:rPr lang="en-US" altLang="ko-KR" dirty="0"/>
              <a:t>, </a:t>
            </a:r>
            <a:r>
              <a:rPr lang="ko-KR" altLang="en-US" dirty="0"/>
              <a:t>유량</a:t>
            </a:r>
            <a:r>
              <a:rPr lang="en-US" altLang="ko-KR" dirty="0"/>
              <a:t>, </a:t>
            </a:r>
            <a:r>
              <a:rPr lang="ko-KR" altLang="en-US" dirty="0"/>
              <a:t>점도</a:t>
            </a:r>
            <a:r>
              <a:rPr lang="en-US" altLang="ko-KR" dirty="0"/>
              <a:t>, </a:t>
            </a:r>
            <a:r>
              <a:rPr lang="ko-KR" altLang="en-US" dirty="0"/>
              <a:t>밀도</a:t>
            </a:r>
            <a:r>
              <a:rPr lang="en-US" altLang="ko-KR" dirty="0"/>
              <a:t>, </a:t>
            </a:r>
            <a:r>
              <a:rPr lang="ko-KR" altLang="en-US" dirty="0"/>
              <a:t>산소 농도</a:t>
            </a:r>
            <a:r>
              <a:rPr lang="en-US" altLang="ko-KR" dirty="0"/>
              <a:t>, </a:t>
            </a:r>
            <a:r>
              <a:rPr lang="ko-KR" altLang="en-US" dirty="0"/>
              <a:t>질소 농도</a:t>
            </a:r>
            <a:r>
              <a:rPr lang="en-US" altLang="ko-KR" dirty="0"/>
              <a:t>, </a:t>
            </a:r>
            <a:r>
              <a:rPr lang="ko-KR" altLang="en-US" dirty="0"/>
              <a:t>이산화탄소 농도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0D3349-7617-F304-AC15-FB36AE852273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02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4074E3-7CFD-ED52-6980-6268E61EA6BA}"/>
              </a:ext>
            </a:extLst>
          </p:cNvPr>
          <p:cNvSpPr txBox="1"/>
          <p:nvPr/>
        </p:nvSpPr>
        <p:spPr>
          <a:xfrm>
            <a:off x="1467042" y="880285"/>
            <a:ext cx="955440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80" normalizeH="0" baseline="0" noProof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2A2A2A"/>
                </a:solidFill>
                <a:effectLst/>
                <a:uLnTx/>
                <a:uFillTx/>
                <a:latin typeface="Noto Sans KR Regular" panose="020B0500000000000000" pitchFamily="34" charset="-127"/>
                <a:ea typeface="Noto Sans KR Regular" panose="020B0500000000000000" pitchFamily="34" charset="-127"/>
                <a:cs typeface="+mn-cs"/>
              </a:rPr>
              <a:t>데이터 셋</a:t>
            </a:r>
            <a:endParaRPr kumimoji="0" lang="ko-KR" altLang="en-US" sz="1800" b="0" i="0" u="none" strike="noStrike" kern="1200" cap="none" spc="-80" normalizeH="0" baseline="0" noProof="0" dirty="0">
              <a:ln>
                <a:solidFill>
                  <a:srgbClr val="4472C4">
                    <a:shade val="50000"/>
                    <a:alpha val="0"/>
                  </a:srgbClr>
                </a:solidFill>
              </a:ln>
              <a:solidFill>
                <a:srgbClr val="2A2A2A"/>
              </a:solidFill>
              <a:effectLst/>
              <a:uLnTx/>
              <a:uFillTx/>
              <a:latin typeface="Noto Sans KR Regular" panose="020B0500000000000000" pitchFamily="34" charset="-127"/>
              <a:ea typeface="Noto Sans KR Regular" panose="020B0500000000000000" pitchFamily="34" charset="-127"/>
              <a:cs typeface="+mn-cs"/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E2309A09-D231-BE5F-2B38-2F6F08B1E18C}"/>
              </a:ext>
            </a:extLst>
          </p:cNvPr>
          <p:cNvGrpSpPr/>
          <p:nvPr/>
        </p:nvGrpSpPr>
        <p:grpSpPr>
          <a:xfrm>
            <a:off x="1146670" y="2836572"/>
            <a:ext cx="1116000" cy="1116000"/>
            <a:chOff x="1086516" y="2564398"/>
            <a:chExt cx="1645308" cy="164530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7ABDC0C8-C908-9157-EFBC-10DE35EA8C5B}"/>
                </a:ext>
              </a:extLst>
            </p:cNvPr>
            <p:cNvGrpSpPr/>
            <p:nvPr/>
          </p:nvGrpSpPr>
          <p:grpSpPr>
            <a:xfrm>
              <a:off x="1086516" y="2564398"/>
              <a:ext cx="1645308" cy="1645308"/>
              <a:chOff x="1498060" y="2649983"/>
              <a:chExt cx="1579123" cy="1579123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2840EC1C-E3B4-4600-355D-AA55A91DBB89}"/>
                  </a:ext>
                </a:extLst>
              </p:cNvPr>
              <p:cNvSpPr/>
              <p:nvPr/>
            </p:nvSpPr>
            <p:spPr>
              <a:xfrm>
                <a:off x="1553183" y="2705106"/>
                <a:ext cx="1468876" cy="14688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 sz="16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4F6A6BA2-ECC2-FE54-EAA2-1811E89834E5}"/>
                  </a:ext>
                </a:extLst>
              </p:cNvPr>
              <p:cNvSpPr/>
              <p:nvPr/>
            </p:nvSpPr>
            <p:spPr>
              <a:xfrm>
                <a:off x="1498060" y="2649983"/>
                <a:ext cx="1579123" cy="1579123"/>
              </a:xfrm>
              <a:prstGeom prst="ellipse">
                <a:avLst/>
              </a:prstGeom>
              <a:noFill/>
              <a:ln w="9525">
                <a:solidFill>
                  <a:srgbClr val="2A2A2A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Noto Sans KR Regular" panose="020B0500000000000000" pitchFamily="34" charset="-127"/>
                </a:endParaRPr>
              </a:p>
            </p:txBody>
          </p:sp>
        </p:grpSp>
        <p:pic>
          <p:nvPicPr>
            <p:cNvPr id="54" name="Google Shape;139;p3">
              <a:extLst>
                <a:ext uri="{FF2B5EF4-FFF2-40B4-BE49-F238E27FC236}">
                  <a16:creationId xmlns:a16="http://schemas.microsoft.com/office/drawing/2014/main" id="{158E32A5-9286-D090-85CE-37C6939241D2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413168" y="2810789"/>
              <a:ext cx="1042994" cy="1042994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2E8C8BFC-4CEF-70BA-5D75-94138F2724B1}"/>
              </a:ext>
            </a:extLst>
          </p:cNvPr>
          <p:cNvGrpSpPr/>
          <p:nvPr/>
        </p:nvGrpSpPr>
        <p:grpSpPr>
          <a:xfrm>
            <a:off x="2301019" y="2836572"/>
            <a:ext cx="1116000" cy="1116000"/>
            <a:chOff x="3194976" y="2564398"/>
            <a:chExt cx="1645308" cy="1645308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703CF64D-4D89-A719-4853-5311FD0DF93C}"/>
                </a:ext>
              </a:extLst>
            </p:cNvPr>
            <p:cNvGrpSpPr/>
            <p:nvPr/>
          </p:nvGrpSpPr>
          <p:grpSpPr>
            <a:xfrm>
              <a:off x="3194976" y="2564398"/>
              <a:ext cx="1645308" cy="1645308"/>
              <a:chOff x="1498060" y="2649983"/>
              <a:chExt cx="1579123" cy="1579123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58C3CE30-0AEC-A24F-3FB6-25B081F65263}"/>
                  </a:ext>
                </a:extLst>
              </p:cNvPr>
              <p:cNvSpPr/>
              <p:nvPr/>
            </p:nvSpPr>
            <p:spPr>
              <a:xfrm>
                <a:off x="1553183" y="2705106"/>
                <a:ext cx="1468876" cy="14688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 sz="16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endParaRPr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5FCA0A9B-265A-6572-2391-CBCCFCA3E9A9}"/>
                  </a:ext>
                </a:extLst>
              </p:cNvPr>
              <p:cNvSpPr/>
              <p:nvPr/>
            </p:nvSpPr>
            <p:spPr>
              <a:xfrm>
                <a:off x="1498060" y="2649983"/>
                <a:ext cx="1579123" cy="1579123"/>
              </a:xfrm>
              <a:prstGeom prst="ellipse">
                <a:avLst/>
              </a:prstGeom>
              <a:noFill/>
              <a:ln w="9525">
                <a:solidFill>
                  <a:srgbClr val="2A2A2A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Noto Sans KR Regular" panose="020B0500000000000000" pitchFamily="34" charset="-127"/>
                </a:endParaRPr>
              </a:p>
            </p:txBody>
          </p:sp>
        </p:grpSp>
        <p:pic>
          <p:nvPicPr>
            <p:cNvPr id="55" name="Google Shape;139;p3">
              <a:extLst>
                <a:ext uri="{FF2B5EF4-FFF2-40B4-BE49-F238E27FC236}">
                  <a16:creationId xmlns:a16="http://schemas.microsoft.com/office/drawing/2014/main" id="{997250B0-07DB-91A8-DCBF-2A80A925BB40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3514425" y="2810789"/>
              <a:ext cx="1042994" cy="1042994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9CD199B4-097D-0F08-B20A-CC6C3394AC57}"/>
              </a:ext>
            </a:extLst>
          </p:cNvPr>
          <p:cNvGrpSpPr/>
          <p:nvPr/>
        </p:nvGrpSpPr>
        <p:grpSpPr>
          <a:xfrm>
            <a:off x="3455368" y="2836572"/>
            <a:ext cx="1116000" cy="1116000"/>
            <a:chOff x="5303436" y="2564398"/>
            <a:chExt cx="1645308" cy="1645308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0E38C23F-653A-7A98-4D19-ACDF9C5E0596}"/>
                </a:ext>
              </a:extLst>
            </p:cNvPr>
            <p:cNvGrpSpPr/>
            <p:nvPr/>
          </p:nvGrpSpPr>
          <p:grpSpPr>
            <a:xfrm>
              <a:off x="5303436" y="2564398"/>
              <a:ext cx="1645308" cy="1645308"/>
              <a:chOff x="1498060" y="2649983"/>
              <a:chExt cx="1579123" cy="1579123"/>
            </a:xfrm>
          </p:grpSpPr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A8AA6C73-24FE-4CAC-224D-ACBA61A81DA3}"/>
                  </a:ext>
                </a:extLst>
              </p:cNvPr>
              <p:cNvSpPr/>
              <p:nvPr/>
            </p:nvSpPr>
            <p:spPr>
              <a:xfrm>
                <a:off x="1553183" y="2705106"/>
                <a:ext cx="1468876" cy="14688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 sz="16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endParaRPr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95538FEC-9690-D533-355D-67C3842037A4}"/>
                  </a:ext>
                </a:extLst>
              </p:cNvPr>
              <p:cNvSpPr/>
              <p:nvPr/>
            </p:nvSpPr>
            <p:spPr>
              <a:xfrm>
                <a:off x="1498060" y="2649983"/>
                <a:ext cx="1579123" cy="1579123"/>
              </a:xfrm>
              <a:prstGeom prst="ellipse">
                <a:avLst/>
              </a:prstGeom>
              <a:noFill/>
              <a:ln w="9525">
                <a:solidFill>
                  <a:srgbClr val="2A2A2A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Noto Sans KR Regular" panose="020B0500000000000000" pitchFamily="34" charset="-127"/>
                </a:endParaRPr>
              </a:p>
            </p:txBody>
          </p:sp>
        </p:grpSp>
        <p:pic>
          <p:nvPicPr>
            <p:cNvPr id="56" name="Google Shape;139;p3">
              <a:extLst>
                <a:ext uri="{FF2B5EF4-FFF2-40B4-BE49-F238E27FC236}">
                  <a16:creationId xmlns:a16="http://schemas.microsoft.com/office/drawing/2014/main" id="{87DBC522-F235-04E9-32C5-93FD84818F2B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615682" y="2810789"/>
              <a:ext cx="1042994" cy="1042994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8A87DA70-BE64-4FE8-35A9-CA58CC4F3B48}"/>
              </a:ext>
            </a:extLst>
          </p:cNvPr>
          <p:cNvGrpSpPr/>
          <p:nvPr/>
        </p:nvGrpSpPr>
        <p:grpSpPr>
          <a:xfrm>
            <a:off x="4609717" y="2836572"/>
            <a:ext cx="1116000" cy="1116000"/>
            <a:chOff x="7411896" y="2564398"/>
            <a:chExt cx="1645308" cy="1645308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AFFF6737-A9B0-E0D4-558D-877C16C3C5C4}"/>
                </a:ext>
              </a:extLst>
            </p:cNvPr>
            <p:cNvGrpSpPr/>
            <p:nvPr/>
          </p:nvGrpSpPr>
          <p:grpSpPr>
            <a:xfrm>
              <a:off x="7411896" y="2564398"/>
              <a:ext cx="1645308" cy="1645308"/>
              <a:chOff x="1498060" y="2649983"/>
              <a:chExt cx="1579123" cy="1579123"/>
            </a:xfrm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1EB6368D-C8F9-256F-3A80-69FF4055B649}"/>
                  </a:ext>
                </a:extLst>
              </p:cNvPr>
              <p:cNvSpPr/>
              <p:nvPr/>
            </p:nvSpPr>
            <p:spPr>
              <a:xfrm>
                <a:off x="1553183" y="2705106"/>
                <a:ext cx="1468876" cy="14688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 sz="16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endParaRP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1FD71AA5-2960-1A0C-AEEB-8B3F5EC22271}"/>
                  </a:ext>
                </a:extLst>
              </p:cNvPr>
              <p:cNvSpPr/>
              <p:nvPr/>
            </p:nvSpPr>
            <p:spPr>
              <a:xfrm>
                <a:off x="1498060" y="2649983"/>
                <a:ext cx="1579123" cy="1579123"/>
              </a:xfrm>
              <a:prstGeom prst="ellipse">
                <a:avLst/>
              </a:prstGeom>
              <a:noFill/>
              <a:ln w="9525">
                <a:solidFill>
                  <a:srgbClr val="2A2A2A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Noto Sans KR Regular" panose="020B0500000000000000" pitchFamily="34" charset="-127"/>
                </a:endParaRPr>
              </a:p>
            </p:txBody>
          </p:sp>
        </p:grpSp>
        <p:pic>
          <p:nvPicPr>
            <p:cNvPr id="57" name="Google Shape;139;p3">
              <a:extLst>
                <a:ext uri="{FF2B5EF4-FFF2-40B4-BE49-F238E27FC236}">
                  <a16:creationId xmlns:a16="http://schemas.microsoft.com/office/drawing/2014/main" id="{930AF88D-3AEA-BAC1-A5D9-6FDCCC852B17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716939" y="2810789"/>
              <a:ext cx="1042994" cy="1042994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pic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9F3EDE1-FD13-3D0A-750E-60D496FE5060}"/>
              </a:ext>
            </a:extLst>
          </p:cNvPr>
          <p:cNvGrpSpPr/>
          <p:nvPr/>
        </p:nvGrpSpPr>
        <p:grpSpPr>
          <a:xfrm>
            <a:off x="5764064" y="2836572"/>
            <a:ext cx="1116000" cy="1116000"/>
            <a:chOff x="9520355" y="2564398"/>
            <a:chExt cx="1645308" cy="1645308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B35A1D3D-301C-7AEF-58D1-5051E044FA7B}"/>
                </a:ext>
              </a:extLst>
            </p:cNvPr>
            <p:cNvGrpSpPr/>
            <p:nvPr/>
          </p:nvGrpSpPr>
          <p:grpSpPr>
            <a:xfrm>
              <a:off x="9520355" y="2564398"/>
              <a:ext cx="1645308" cy="1645308"/>
              <a:chOff x="1498060" y="2649983"/>
              <a:chExt cx="1579123" cy="1579123"/>
            </a:xfrm>
          </p:grpSpPr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58F40854-8D38-E228-2857-035709FF478E}"/>
                  </a:ext>
                </a:extLst>
              </p:cNvPr>
              <p:cNvSpPr/>
              <p:nvPr/>
            </p:nvSpPr>
            <p:spPr>
              <a:xfrm>
                <a:off x="1553183" y="2705106"/>
                <a:ext cx="1468876" cy="14688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ko-KR" altLang="en-US" sz="160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endParaRPr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D13A2C2A-6AA0-67A8-E875-BD93589C7CAB}"/>
                  </a:ext>
                </a:extLst>
              </p:cNvPr>
              <p:cNvSpPr/>
              <p:nvPr/>
            </p:nvSpPr>
            <p:spPr>
              <a:xfrm>
                <a:off x="1498060" y="2649983"/>
                <a:ext cx="1579123" cy="1579123"/>
              </a:xfrm>
              <a:prstGeom prst="ellipse">
                <a:avLst/>
              </a:prstGeom>
              <a:noFill/>
              <a:ln w="9525">
                <a:solidFill>
                  <a:srgbClr val="2A2A2A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ea typeface="Noto Sans KR Regular" panose="020B0500000000000000" pitchFamily="34" charset="-127"/>
                </a:endParaRPr>
              </a:p>
            </p:txBody>
          </p:sp>
        </p:grpSp>
        <p:pic>
          <p:nvPicPr>
            <p:cNvPr id="58" name="Google Shape;139;p3">
              <a:extLst>
                <a:ext uri="{FF2B5EF4-FFF2-40B4-BE49-F238E27FC236}">
                  <a16:creationId xmlns:a16="http://schemas.microsoft.com/office/drawing/2014/main" id="{653530D4-4F32-D1C5-D169-715BCFCB11A8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9818195" y="2810789"/>
              <a:ext cx="1042994" cy="1042994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pic>
      </p:grp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B0A4158D-B6C5-261B-454F-5D4181FC8153}"/>
              </a:ext>
            </a:extLst>
          </p:cNvPr>
          <p:cNvSpPr/>
          <p:nvPr/>
        </p:nvSpPr>
        <p:spPr>
          <a:xfrm>
            <a:off x="1466854" y="5925722"/>
            <a:ext cx="9321113" cy="504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ADADAD"/>
              </a:gs>
              <a:gs pos="100000">
                <a:srgbClr val="2A2A2A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2EFFB57-392A-1657-9DA0-55AEFE21470B}"/>
              </a:ext>
            </a:extLst>
          </p:cNvPr>
          <p:cNvSpPr txBox="1"/>
          <p:nvPr/>
        </p:nvSpPr>
        <p:spPr>
          <a:xfrm>
            <a:off x="1448868" y="4309566"/>
            <a:ext cx="524553" cy="225314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dirty="0"/>
              <a:t>Stage 1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CB5E4DF-D958-8B9E-7448-EFEF9A6F7342}"/>
              </a:ext>
            </a:extLst>
          </p:cNvPr>
          <p:cNvSpPr txBox="1"/>
          <p:nvPr/>
        </p:nvSpPr>
        <p:spPr>
          <a:xfrm>
            <a:off x="2577721" y="4309566"/>
            <a:ext cx="524553" cy="225314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dirty="0"/>
              <a:t>Stage 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B5209FE-27D0-C171-76F3-8D2F1DFEFD87}"/>
              </a:ext>
            </a:extLst>
          </p:cNvPr>
          <p:cNvSpPr txBox="1"/>
          <p:nvPr/>
        </p:nvSpPr>
        <p:spPr>
          <a:xfrm>
            <a:off x="3706574" y="4309566"/>
            <a:ext cx="524553" cy="225314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dirty="0"/>
              <a:t>Stage 3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A2C2D27-5B69-1F9F-C2F4-96B61C3AF2E6}"/>
              </a:ext>
            </a:extLst>
          </p:cNvPr>
          <p:cNvSpPr txBox="1"/>
          <p:nvPr/>
        </p:nvSpPr>
        <p:spPr>
          <a:xfrm>
            <a:off x="4835427" y="4309566"/>
            <a:ext cx="524553" cy="225314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dirty="0"/>
              <a:t>Stage 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E766BC1-D464-1C92-F4CE-212AA6F398E2}"/>
              </a:ext>
            </a:extLst>
          </p:cNvPr>
          <p:cNvSpPr txBox="1"/>
          <p:nvPr/>
        </p:nvSpPr>
        <p:spPr>
          <a:xfrm>
            <a:off x="6037450" y="4309566"/>
            <a:ext cx="524553" cy="225314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dirty="0"/>
              <a:t>Stage 5</a:t>
            </a:r>
          </a:p>
        </p:txBody>
      </p:sp>
    </p:spTree>
    <p:extLst>
      <p:ext uri="{BB962C8B-B14F-4D97-AF65-F5344CB8AC3E}">
        <p14:creationId xmlns:p14="http://schemas.microsoft.com/office/powerpoint/2010/main" val="3512046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E83EBA-9363-5FD0-7E2C-F2C666FE6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5A3B9B8C-24DD-3511-64C5-B2A5B7F82890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6480FE70-E090-F87E-09E3-495EE17825DA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0D3349-7617-F304-AC15-FB36AE852273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en-US" altLang="ko-KR" sz="36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03</a:t>
            </a:r>
            <a:endParaRPr lang="ko-KR" altLang="en-US" sz="36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4074E3-7CFD-ED52-6980-6268E61EA6BA}"/>
              </a:ext>
            </a:extLst>
          </p:cNvPr>
          <p:cNvSpPr txBox="1"/>
          <p:nvPr/>
        </p:nvSpPr>
        <p:spPr>
          <a:xfrm>
            <a:off x="1467042" y="880285"/>
            <a:ext cx="1296496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8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Feature</a:t>
            </a:r>
            <a:r>
              <a:rPr lang="ko-KR" altLang="en-US" spc="-8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소개</a:t>
            </a:r>
            <a:endParaRPr kumimoji="0" lang="ko-KR" altLang="en-US" sz="1800" b="0" i="0" u="none" strike="noStrike" kern="1200" cap="none" spc="-80" normalizeH="0" baseline="0" noProof="0" dirty="0">
              <a:ln>
                <a:solidFill>
                  <a:srgbClr val="4472C4">
                    <a:shade val="50000"/>
                    <a:alpha val="0"/>
                  </a:srgbClr>
                </a:solidFill>
              </a:ln>
              <a:solidFill>
                <a:srgbClr val="2A2A2A"/>
              </a:solidFill>
              <a:effectLst/>
              <a:uLnTx/>
              <a:uFillTx/>
              <a:latin typeface="Noto Sans KR Regular" panose="020B0500000000000000" pitchFamily="34" charset="-127"/>
              <a:ea typeface="Noto Sans KR Regular" panose="020B0500000000000000" pitchFamily="34" charset="-127"/>
              <a:cs typeface="+mn-cs"/>
            </a:endParaRPr>
          </a:p>
        </p:txBody>
      </p:sp>
      <p:graphicFrame>
        <p:nvGraphicFramePr>
          <p:cNvPr id="15" name="Google Shape;162;p4">
            <a:extLst>
              <a:ext uri="{FF2B5EF4-FFF2-40B4-BE49-F238E27FC236}">
                <a16:creationId xmlns:a16="http://schemas.microsoft.com/office/drawing/2014/main" id="{146A8552-E657-4271-44E7-4195B7C54C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6194543"/>
              </p:ext>
            </p:extLst>
          </p:nvPr>
        </p:nvGraphicFramePr>
        <p:xfrm>
          <a:off x="1320310" y="1482365"/>
          <a:ext cx="9488125" cy="425742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84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1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5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 strike="noStrike" cap="none" dirty="0">
                          <a:solidFill>
                            <a:schemeClr val="dk1"/>
                          </a:solidFill>
                        </a:rPr>
                        <a:t>Feature</a:t>
                      </a:r>
                      <a:endParaRPr sz="1100" b="1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 strike="noStrike" cap="none" dirty="0">
                          <a:solidFill>
                            <a:schemeClr val="dk1"/>
                          </a:solidFill>
                        </a:rPr>
                        <a:t>Feature </a:t>
                      </a:r>
                      <a:r>
                        <a:rPr lang="en-US" sz="1100" b="1" u="none" strike="noStrike" cap="none" dirty="0" err="1">
                          <a:solidFill>
                            <a:schemeClr val="dk1"/>
                          </a:solidFill>
                        </a:rPr>
                        <a:t>소개</a:t>
                      </a:r>
                      <a:endParaRPr dirty="0"/>
                    </a:p>
                  </a:txBody>
                  <a:tcPr marL="91450" marR="91450" marT="45725" marB="457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u="none" strike="noStrike" cap="none" dirty="0">
                          <a:solidFill>
                            <a:schemeClr val="dk1"/>
                          </a:solidFill>
                        </a:rPr>
                        <a:t>Feature type</a:t>
                      </a:r>
                      <a:endParaRPr sz="1100" b="1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 dirty="0"/>
                        <a:t>Stage #_temp</a:t>
                      </a:r>
                      <a:endParaRPr sz="1050" u="none" strike="noStrike" cap="none" dirty="0"/>
                    </a:p>
                  </a:txBody>
                  <a:tcPr marL="91450" marR="91450" marT="45725" marB="45725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/>
                        <a:t>공정 온도</a:t>
                      </a:r>
                      <a:endParaRPr/>
                    </a:p>
                  </a:txBody>
                  <a:tcPr marL="91450" marR="91450" marT="45725" marB="45725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8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/>
                        <a:t>모두 </a:t>
                      </a:r>
                      <a:r>
                        <a:rPr lang="en-US" sz="1050" b="1" u="none" strike="noStrike" cap="none"/>
                        <a:t>연속형 데이터</a:t>
                      </a:r>
                      <a:endParaRPr sz="1050" b="1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50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b="1" u="none" strike="noStrike" cap="none"/>
                        <a:t>Deviation Feature</a:t>
                      </a:r>
                      <a:r>
                        <a:rPr lang="en-US" sz="1050" u="none" strike="noStrike" cap="none"/>
                        <a:t>: 표준값 대비 차이</a:t>
                      </a:r>
                      <a:endParaRPr/>
                    </a:p>
                  </a:txBody>
                  <a:tcPr marL="91450" marR="91450" marT="45725" marB="45725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50"/>
                        <a:buFont typeface="Malgun Gothic"/>
                        <a:buNone/>
                      </a:pPr>
                      <a:r>
                        <a:rPr lang="en-US" sz="1050" u="none" strike="noStrike" cap="none"/>
                        <a:t>Stage #_humidity</a:t>
                      </a:r>
                      <a:endParaRPr sz="105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/>
                        <a:t>공정 습도</a:t>
                      </a:r>
                      <a:endParaRPr/>
                    </a:p>
                  </a:txBody>
                  <a:tcPr marL="91450" marR="91450" marT="45725" marB="45725"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50"/>
                        <a:buFont typeface="Malgun Gothic"/>
                        <a:buNone/>
                      </a:pPr>
                      <a:r>
                        <a:rPr lang="en-US" sz="1050" u="none" strike="noStrike" cap="none"/>
                        <a:t>Stage #_flow_deviation</a:t>
                      </a:r>
                      <a:endParaRPr sz="105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/>
                        <a:t>공정 input의 유량 차이</a:t>
                      </a:r>
                      <a:endParaRPr/>
                    </a:p>
                  </a:txBody>
                  <a:tcPr marL="91450" marR="91450" marT="45725" marB="45725"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50"/>
                        <a:buFont typeface="Malgun Gothic"/>
                        <a:buNone/>
                      </a:pPr>
                      <a:r>
                        <a:rPr lang="en-US" sz="1050" u="none" strike="noStrike" cap="none"/>
                        <a:t>Stage #_viscosity_deviation</a:t>
                      </a:r>
                      <a:endParaRPr sz="105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/>
                        <a:t>공정 input의 점도 차이</a:t>
                      </a:r>
                      <a:endParaRPr/>
                    </a:p>
                  </a:txBody>
                  <a:tcPr marL="91450" marR="91450" marT="45725" marB="45725"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50"/>
                        <a:buFont typeface="Malgun Gothic"/>
                        <a:buNone/>
                      </a:pPr>
                      <a:r>
                        <a:rPr lang="en-US" sz="1050" u="none" strike="noStrike" cap="none"/>
                        <a:t>Stage #_density_deviation</a:t>
                      </a:r>
                      <a:endParaRPr sz="105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/>
                        <a:t>공정 input의 밀도 차이</a:t>
                      </a:r>
                      <a:endParaRPr/>
                    </a:p>
                  </a:txBody>
                  <a:tcPr marL="91450" marR="91450" marT="45725" marB="45725"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50"/>
                        <a:buFont typeface="Malgun Gothic"/>
                        <a:buNone/>
                      </a:pPr>
                      <a:r>
                        <a:rPr lang="en-US" sz="1050" u="none" strike="noStrike" cap="none"/>
                        <a:t>Stage #_o2_deviation</a:t>
                      </a:r>
                      <a:endParaRPr sz="105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u="none" strike="noStrike" cap="none"/>
                        <a:t>공정 반응에서 생성된 산소 농도 차이</a:t>
                      </a:r>
                      <a:endParaRPr/>
                    </a:p>
                  </a:txBody>
                  <a:tcPr marL="91450" marR="91450" marT="45725" marB="45725"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5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50"/>
                        <a:buFont typeface="Malgun Gothic"/>
                        <a:buNone/>
                      </a:pPr>
                      <a:r>
                        <a:rPr lang="en-US" sz="1050" u="none" strike="noStrike" cap="none"/>
                        <a:t>Stage #_n_deviation</a:t>
                      </a:r>
                      <a:endParaRPr sz="1050" u="none" strike="noStrike" cap="none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50"/>
                        <a:buFont typeface="Malgun Gothic"/>
                        <a:buNone/>
                      </a:pPr>
                      <a:r>
                        <a:rPr lang="en-US" sz="1050" u="none" strike="noStrike" cap="none"/>
                        <a:t>공정 반응에서 생성된 질소 농도 차이</a:t>
                      </a:r>
                      <a:endParaRPr/>
                    </a:p>
                  </a:txBody>
                  <a:tcPr marL="91450" marR="91450" marT="45725" marB="45725"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3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50"/>
                        <a:buFont typeface="Malgun Gothic"/>
                        <a:buNone/>
                      </a:pPr>
                      <a:r>
                        <a:rPr lang="en-US" sz="1050" u="none" strike="noStrike" cap="none" dirty="0"/>
                        <a:t>Stage #_co2_deviation</a:t>
                      </a:r>
                      <a:endParaRPr sz="1050" u="none" strike="noStrike" cap="none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50"/>
                        <a:buFont typeface="Malgun Gothic"/>
                        <a:buNone/>
                      </a:pPr>
                      <a:r>
                        <a:rPr lang="en-US" sz="1050" u="none" strike="noStrike" cap="none" dirty="0" err="1"/>
                        <a:t>공정</a:t>
                      </a:r>
                      <a:r>
                        <a:rPr lang="en-US" sz="1050" u="none" strike="noStrike" cap="none" dirty="0"/>
                        <a:t> </a:t>
                      </a:r>
                      <a:r>
                        <a:rPr lang="en-US" sz="1050" u="none" strike="noStrike" cap="none" dirty="0" err="1"/>
                        <a:t>반응에서</a:t>
                      </a:r>
                      <a:r>
                        <a:rPr lang="en-US" sz="1050" u="none" strike="noStrike" cap="none" dirty="0"/>
                        <a:t> </a:t>
                      </a:r>
                      <a:r>
                        <a:rPr lang="en-US" sz="1050" u="none" strike="noStrike" cap="none" dirty="0" err="1"/>
                        <a:t>생성된</a:t>
                      </a:r>
                      <a:r>
                        <a:rPr lang="en-US" sz="1050" u="none" strike="noStrike" cap="none" dirty="0"/>
                        <a:t> </a:t>
                      </a:r>
                      <a:r>
                        <a:rPr lang="en-US" sz="1050" u="none" strike="noStrike" cap="none" dirty="0" err="1"/>
                        <a:t>이산화탄소</a:t>
                      </a:r>
                      <a:r>
                        <a:rPr lang="en-US" sz="1050" u="none" strike="noStrike" cap="none" dirty="0"/>
                        <a:t> </a:t>
                      </a:r>
                      <a:r>
                        <a:rPr lang="en-US" sz="1050" u="none" strike="noStrike" cap="none" dirty="0" err="1"/>
                        <a:t>농도</a:t>
                      </a:r>
                      <a:r>
                        <a:rPr lang="en-US" sz="1050" u="none" strike="noStrike" cap="none" dirty="0"/>
                        <a:t> </a:t>
                      </a:r>
                      <a:r>
                        <a:rPr lang="en-US" sz="1050" u="none" strike="noStrike" cap="none" dirty="0" err="1"/>
                        <a:t>차이</a:t>
                      </a:r>
                      <a:endParaRPr dirty="0"/>
                    </a:p>
                  </a:txBody>
                  <a:tcPr marL="91450" marR="91450" marT="45725" marB="45725" anchor="ctr"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21AAD469-B82F-96B1-45BC-9108A9E04A7C}"/>
              </a:ext>
            </a:extLst>
          </p:cNvPr>
          <p:cNvSpPr txBox="1"/>
          <p:nvPr/>
        </p:nvSpPr>
        <p:spPr>
          <a:xfrm>
            <a:off x="6579451" y="5773710"/>
            <a:ext cx="4307640" cy="225314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>
            <a:defPPr>
              <a:defRPr lang="ko-KR"/>
            </a:defPPr>
            <a:lvl1pPr>
              <a:lnSpc>
                <a:spcPct val="120000"/>
              </a:lnSpc>
              <a:defRPr sz="1100" spc="-8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defRPr>
            </a:lvl1pPr>
          </a:lstStyle>
          <a:p>
            <a:r>
              <a:rPr lang="en-US" altLang="ko-KR" dirty="0"/>
              <a:t>* </a:t>
            </a:r>
            <a:r>
              <a:rPr lang="ko-KR" altLang="en-US" dirty="0"/>
              <a:t>총 </a:t>
            </a:r>
            <a:r>
              <a:rPr lang="en-US" altLang="ko-KR" dirty="0"/>
              <a:t>40 columns  X  16998 rows, </a:t>
            </a:r>
            <a:r>
              <a:rPr lang="ko-KR" altLang="en-US" dirty="0"/>
              <a:t>모든 </a:t>
            </a:r>
            <a:r>
              <a:rPr lang="en-US" altLang="ko-KR" dirty="0"/>
              <a:t>Feature</a:t>
            </a:r>
            <a:r>
              <a:rPr lang="ko-KR" altLang="en-US" dirty="0"/>
              <a:t>마다 정상</a:t>
            </a:r>
            <a:r>
              <a:rPr lang="en-US" altLang="ko-KR" dirty="0"/>
              <a:t>(0) or</a:t>
            </a:r>
            <a:r>
              <a:rPr lang="ko-KR" altLang="en-US" dirty="0"/>
              <a:t> 불량</a:t>
            </a:r>
            <a:r>
              <a:rPr lang="en-US" altLang="ko-KR" dirty="0"/>
              <a:t>(1) Label </a:t>
            </a:r>
            <a:r>
              <a:rPr lang="ko-KR" altLang="en-US" dirty="0"/>
              <a:t>존재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28813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E83EBA-9363-5FD0-7E2C-F2C666FE6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5A3B9B8C-24DD-3511-64C5-B2A5B7F82890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6480FE70-E090-F87E-09E3-495EE17825DA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9F273598-17E7-EAC9-1383-356D9EE54257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26F610F-EA1E-B06E-6707-BE32BCB8483C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3596A6B-5A9B-9E7F-E3F2-54EE35D861C2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-300" normalizeH="0" baseline="0" noProof="0" dirty="0">
                <a:ln>
                  <a:solidFill>
                    <a:prstClr val="white">
                      <a:lumMod val="95000"/>
                      <a:alpha val="0"/>
                    </a:prstClr>
                  </a:solidFill>
                </a:ln>
                <a:solidFill>
                  <a:srgbClr val="2A2A2A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cs typeface="+mn-cs"/>
              </a:rPr>
              <a:t>04</a:t>
            </a:r>
            <a:endParaRPr kumimoji="0" lang="ko-KR" altLang="en-US" sz="3600" b="0" i="0" u="none" strike="noStrike" kern="1200" cap="none" spc="-300" normalizeH="0" baseline="0" noProof="0" dirty="0">
              <a:ln>
                <a:solidFill>
                  <a:prstClr val="white">
                    <a:lumMod val="95000"/>
                    <a:alpha val="0"/>
                  </a:prstClr>
                </a:solidFill>
              </a:ln>
              <a:solidFill>
                <a:srgbClr val="2A2A2A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EF10129-D563-6A3D-1814-459CFAD2EF20}"/>
              </a:ext>
            </a:extLst>
          </p:cNvPr>
          <p:cNvSpPr txBox="1"/>
          <p:nvPr/>
        </p:nvSpPr>
        <p:spPr>
          <a:xfrm>
            <a:off x="1467042" y="880285"/>
            <a:ext cx="1358115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2A2A2A"/>
                </a:solidFill>
                <a:effectLst/>
                <a:uLnTx/>
                <a:uFillTx/>
                <a:latin typeface="Noto Sans KR Regular" panose="020B0500000000000000" pitchFamily="34" charset="-127"/>
                <a:ea typeface="Noto Sans KR Regular" panose="020B0500000000000000" pitchFamily="34" charset="-127"/>
                <a:cs typeface="+mn-cs"/>
              </a:rPr>
              <a:t>프로젝트 </a:t>
            </a:r>
            <a:r>
              <a:rPr lang="ko-KR" altLang="en-US" spc="-8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목표</a:t>
            </a:r>
            <a:endParaRPr kumimoji="0" lang="ko-KR" altLang="en-US" sz="1800" b="0" i="0" u="none" strike="noStrike" kern="1200" cap="none" spc="-80" normalizeH="0" baseline="0" noProof="0" dirty="0">
              <a:ln>
                <a:solidFill>
                  <a:srgbClr val="4472C4">
                    <a:shade val="50000"/>
                    <a:alpha val="0"/>
                  </a:srgbClr>
                </a:solidFill>
              </a:ln>
              <a:solidFill>
                <a:srgbClr val="2A2A2A"/>
              </a:solidFill>
              <a:effectLst/>
              <a:uLnTx/>
              <a:uFillTx/>
              <a:latin typeface="Noto Sans KR Regular" panose="020B0500000000000000" pitchFamily="34" charset="-127"/>
              <a:ea typeface="Noto Sans KR Regular" panose="020B0500000000000000" pitchFamily="34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B2CD5B-BDBD-A5ED-4852-B38B3AAA27A5}"/>
              </a:ext>
            </a:extLst>
          </p:cNvPr>
          <p:cNvSpPr txBox="1"/>
          <p:nvPr/>
        </p:nvSpPr>
        <p:spPr>
          <a:xfrm>
            <a:off x="1215161" y="1487864"/>
            <a:ext cx="1359346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목표 </a:t>
            </a:r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1.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C607D45-B7EB-9383-1DF7-BD79C45B6003}"/>
              </a:ext>
            </a:extLst>
          </p:cNvPr>
          <p:cNvCxnSpPr>
            <a:cxnSpLocks/>
          </p:cNvCxnSpPr>
          <p:nvPr/>
        </p:nvCxnSpPr>
        <p:spPr>
          <a:xfrm>
            <a:off x="1278921" y="2056871"/>
            <a:ext cx="1304402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A387464-4EE5-F662-422C-4E3FBD47F3B7}"/>
              </a:ext>
            </a:extLst>
          </p:cNvPr>
          <p:cNvSpPr txBox="1"/>
          <p:nvPr/>
        </p:nvSpPr>
        <p:spPr>
          <a:xfrm>
            <a:off x="5663389" y="1004584"/>
            <a:ext cx="1368054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1. EDA </a:t>
            </a:r>
            <a:r>
              <a:rPr lang="ko-KR" altLang="en-US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전처리</a:t>
            </a:r>
            <a:endParaRPr lang="ko-KR" altLang="en-US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352E05-15FF-118E-0279-5ED1B5C5C950}"/>
              </a:ext>
            </a:extLst>
          </p:cNvPr>
          <p:cNvSpPr txBox="1"/>
          <p:nvPr/>
        </p:nvSpPr>
        <p:spPr>
          <a:xfrm>
            <a:off x="1215161" y="2146414"/>
            <a:ext cx="2117317" cy="405683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불량률에 영향이 큰 주요 </a:t>
            </a: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피쳐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선정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40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개의 </a:t>
            </a: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피쳐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중 상위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7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4ADC1A-231C-2BB3-6E12-DF45B9C918C4}"/>
              </a:ext>
            </a:extLst>
          </p:cNvPr>
          <p:cNvSpPr txBox="1"/>
          <p:nvPr/>
        </p:nvSpPr>
        <p:spPr>
          <a:xfrm>
            <a:off x="5676053" y="2212607"/>
            <a:ext cx="1168319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2.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모델 선정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89667-4218-C262-7F04-76F3DB319B76}"/>
              </a:ext>
            </a:extLst>
          </p:cNvPr>
          <p:cNvSpPr txBox="1"/>
          <p:nvPr/>
        </p:nvSpPr>
        <p:spPr>
          <a:xfrm>
            <a:off x="6112085" y="2499726"/>
            <a:ext cx="1361321" cy="1036625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분류 모델의 성능 비교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endParaRPr lang="en-US" altLang="ko-KR" sz="3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en-US" altLang="ko-KR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RandomForest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en-US" altLang="ko-KR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DecesonTree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en-US" altLang="ko-KR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XGBoost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en-US" altLang="ko-KR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LightGBM</a:t>
            </a:r>
            <a:endParaRPr lang="ko-KR" altLang="en-US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3CBE07-BAB3-C2A6-7E0F-BC4FAA20B5DF}"/>
              </a:ext>
            </a:extLst>
          </p:cNvPr>
          <p:cNvSpPr txBox="1"/>
          <p:nvPr/>
        </p:nvSpPr>
        <p:spPr>
          <a:xfrm>
            <a:off x="1244403" y="4028613"/>
            <a:ext cx="1359346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목표 </a:t>
            </a:r>
            <a:r>
              <a:rPr lang="en-US" altLang="ko-KR" sz="40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2.</a:t>
            </a:r>
            <a:endParaRPr lang="ko-KR" altLang="en-US" sz="40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25E6A53-9388-0EE9-4926-B7E0846D7E27}"/>
              </a:ext>
            </a:extLst>
          </p:cNvPr>
          <p:cNvCxnSpPr>
            <a:cxnSpLocks/>
          </p:cNvCxnSpPr>
          <p:nvPr/>
        </p:nvCxnSpPr>
        <p:spPr>
          <a:xfrm>
            <a:off x="1288688" y="4597620"/>
            <a:ext cx="1278027" cy="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9FBD7F2-D30D-1645-C306-0AC37DEE8524}"/>
              </a:ext>
            </a:extLst>
          </p:cNvPr>
          <p:cNvSpPr txBox="1"/>
          <p:nvPr/>
        </p:nvSpPr>
        <p:spPr>
          <a:xfrm>
            <a:off x="5601513" y="3629581"/>
            <a:ext cx="2499453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3.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모델 최적화 및 성능 향상</a:t>
            </a:r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	</a:t>
            </a:r>
            <a:endParaRPr lang="ko-KR" altLang="en-US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188C03-E362-A99A-1060-98744D4E1573}"/>
              </a:ext>
            </a:extLst>
          </p:cNvPr>
          <p:cNvSpPr txBox="1"/>
          <p:nvPr/>
        </p:nvSpPr>
        <p:spPr>
          <a:xfrm>
            <a:off x="6112085" y="3917012"/>
            <a:ext cx="2196165" cy="85195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모델의 최고 성능을 위한 최적화 과정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endParaRPr lang="en-US" altLang="ko-KR" sz="3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결측치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대치법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핵심 </a:t>
            </a: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피쳐만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예측에 적용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하이퍼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파라미터 최적화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18F0D3-B2D3-D407-AFA4-DDE9F1CAF39F}"/>
              </a:ext>
            </a:extLst>
          </p:cNvPr>
          <p:cNvSpPr txBox="1"/>
          <p:nvPr/>
        </p:nvSpPr>
        <p:spPr>
          <a:xfrm>
            <a:off x="5637581" y="4858117"/>
            <a:ext cx="1854404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4. </a:t>
            </a:r>
            <a:r>
              <a:rPr lang="ko-KR" altLang="en-US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모델 평가 및 결론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95DBC3-1ED1-165E-31A1-C5C835397639}"/>
              </a:ext>
            </a:extLst>
          </p:cNvPr>
          <p:cNvSpPr txBox="1"/>
          <p:nvPr/>
        </p:nvSpPr>
        <p:spPr>
          <a:xfrm>
            <a:off x="6112085" y="5156031"/>
            <a:ext cx="3780894" cy="651905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모델의 성능과 유효성을 평가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endParaRPr lang="en-US" altLang="ko-KR" sz="3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모델 성능 평가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: 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최적의 성능에서 불량 </a:t>
            </a: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예측률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97% 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달성 확인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유효성 검증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: 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과대적합에 대한 유효성 검증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26C8CB-7544-0240-5FC2-0BD14986DB73}"/>
              </a:ext>
            </a:extLst>
          </p:cNvPr>
          <p:cNvSpPr txBox="1"/>
          <p:nvPr/>
        </p:nvSpPr>
        <p:spPr>
          <a:xfrm>
            <a:off x="1232356" y="4714604"/>
            <a:ext cx="1978798" cy="405683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16998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개의 전체 데이터에서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불량 </a:t>
            </a: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예측률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95% 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이상 달성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430536-1CF8-77AF-4BF8-94512C444B55}"/>
              </a:ext>
            </a:extLst>
          </p:cNvPr>
          <p:cNvSpPr txBox="1"/>
          <p:nvPr/>
        </p:nvSpPr>
        <p:spPr>
          <a:xfrm>
            <a:off x="6112085" y="1303133"/>
            <a:ext cx="4102456" cy="85195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시각화 분석으로 어떤 </a:t>
            </a: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피쳐가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불량에 영향을 끼치는지 직관적으로 파악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endParaRPr lang="en-US" altLang="ko-KR" sz="3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상관관계도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: 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불량에 영향이 큰 </a:t>
            </a: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피쳐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파악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피쳐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중요도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: </a:t>
            </a:r>
            <a:r>
              <a:rPr lang="ko-KR" altLang="en-US" sz="1200" spc="-8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피쳐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 중요도 순으로 비교</a:t>
            </a:r>
            <a:endParaRPr lang="en-US" altLang="ko-KR" sz="12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  <a:p>
            <a:pPr marL="228600" indent="-228600">
              <a:buAutoNum type="arabicPeriod"/>
            </a:pP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히스토그램 </a:t>
            </a:r>
            <a:r>
              <a:rPr lang="en-US" altLang="ko-KR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: </a:t>
            </a:r>
            <a:r>
              <a:rPr lang="ko-KR" altLang="en-US" sz="12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정상과 불량의 히스토그램 양상 비교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62A9A31-79F1-8304-2E8E-F847120756F1}"/>
              </a:ext>
            </a:extLst>
          </p:cNvPr>
          <p:cNvSpPr/>
          <p:nvPr/>
        </p:nvSpPr>
        <p:spPr>
          <a:xfrm>
            <a:off x="12436659" y="872534"/>
            <a:ext cx="216000" cy="216000"/>
          </a:xfrm>
          <a:prstGeom prst="ellipse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14B2363E-5AFC-D3D0-D9F4-2CADD6702D11}"/>
              </a:ext>
            </a:extLst>
          </p:cNvPr>
          <p:cNvSpPr/>
          <p:nvPr/>
        </p:nvSpPr>
        <p:spPr>
          <a:xfrm>
            <a:off x="12434391" y="2102333"/>
            <a:ext cx="216000" cy="216000"/>
          </a:xfrm>
          <a:prstGeom prst="ellipse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6E0321F-8E9A-0209-A888-16C89336FA49}"/>
              </a:ext>
            </a:extLst>
          </p:cNvPr>
          <p:cNvSpPr/>
          <p:nvPr/>
        </p:nvSpPr>
        <p:spPr>
          <a:xfrm>
            <a:off x="12434391" y="3636803"/>
            <a:ext cx="216000" cy="216000"/>
          </a:xfrm>
          <a:prstGeom prst="ellipse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A1F2B46E-839C-680A-00FA-537ADE2D87A4}"/>
              </a:ext>
            </a:extLst>
          </p:cNvPr>
          <p:cNvSpPr/>
          <p:nvPr/>
        </p:nvSpPr>
        <p:spPr>
          <a:xfrm>
            <a:off x="12434391" y="4989744"/>
            <a:ext cx="216000" cy="216000"/>
          </a:xfrm>
          <a:prstGeom prst="ellipse">
            <a:avLst/>
          </a:prstGeom>
          <a:solidFill>
            <a:srgbClr val="2A2A2A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F41E8DF0-A431-1587-1256-C6214B3D7E47}"/>
              </a:ext>
            </a:extLst>
          </p:cNvPr>
          <p:cNvSpPr/>
          <p:nvPr/>
        </p:nvSpPr>
        <p:spPr>
          <a:xfrm rot="16200000">
            <a:off x="2559097" y="3406140"/>
            <a:ext cx="4752534" cy="4571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ADADAD"/>
              </a:gs>
              <a:gs pos="100000">
                <a:srgbClr val="2A2A2A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9497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ECB8C3-D2EB-8C0A-2189-388AB858A2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51DABBE7-9C08-830E-FC73-89EAF55EB70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19B3404F-2488-6497-4AFE-FD8CE023593F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KR Regular"/>
              <a:ea typeface="Noto Sans KR Regular" panose="020B0500000000000000" pitchFamily="34" charset="-127"/>
              <a:cs typeface="+mn-cs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88D22BD-1360-33FD-8B74-BC0A7235FABE}"/>
              </a:ext>
            </a:extLst>
          </p:cNvPr>
          <p:cNvCxnSpPr/>
          <p:nvPr/>
        </p:nvCxnSpPr>
        <p:spPr>
          <a:xfrm>
            <a:off x="580416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B504C12-0AE2-7B58-58CC-A5C48D38D888}"/>
              </a:ext>
            </a:extLst>
          </p:cNvPr>
          <p:cNvCxnSpPr/>
          <p:nvPr/>
        </p:nvCxnSpPr>
        <p:spPr>
          <a:xfrm>
            <a:off x="11611583" y="962723"/>
            <a:ext cx="0" cy="49230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B0193DA-8EE6-E0F3-2F72-9DA0C4B46AA9}"/>
              </a:ext>
            </a:extLst>
          </p:cNvPr>
          <p:cNvSpPr txBox="1"/>
          <p:nvPr/>
        </p:nvSpPr>
        <p:spPr>
          <a:xfrm>
            <a:off x="727148" y="750873"/>
            <a:ext cx="593162" cy="590349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-300" normalizeH="0" baseline="0" noProof="0" dirty="0">
                <a:ln>
                  <a:solidFill>
                    <a:prstClr val="white">
                      <a:lumMod val="95000"/>
                      <a:alpha val="0"/>
                    </a:prstClr>
                  </a:solidFill>
                </a:ln>
                <a:solidFill>
                  <a:srgbClr val="2A2A2A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cs typeface="+mn-cs"/>
              </a:rPr>
              <a:t>03</a:t>
            </a:r>
            <a:endParaRPr kumimoji="0" lang="ko-KR" altLang="en-US" sz="3600" b="0" i="0" u="none" strike="noStrike" kern="1200" cap="none" spc="-300" normalizeH="0" baseline="0" noProof="0" dirty="0">
              <a:ln>
                <a:solidFill>
                  <a:prstClr val="white">
                    <a:lumMod val="95000"/>
                    <a:alpha val="0"/>
                  </a:prstClr>
                </a:solidFill>
              </a:ln>
              <a:solidFill>
                <a:srgbClr val="2A2A2A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  <a:cs typeface="+mn-cs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7668DC2-BF47-6242-3D82-B99E148A8D94}"/>
              </a:ext>
            </a:extLst>
          </p:cNvPr>
          <p:cNvSpPr txBox="1"/>
          <p:nvPr/>
        </p:nvSpPr>
        <p:spPr>
          <a:xfrm>
            <a:off x="1467042" y="880285"/>
            <a:ext cx="1610684" cy="313350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2A2A2A"/>
                </a:solidFill>
                <a:effectLst/>
                <a:uLnTx/>
                <a:uFillTx/>
                <a:latin typeface="Noto Sans KR Regular" panose="020B0500000000000000" pitchFamily="34" charset="-127"/>
                <a:ea typeface="Noto Sans KR Regular" panose="020B0500000000000000" pitchFamily="34" charset="-127"/>
                <a:cs typeface="+mn-cs"/>
              </a:rPr>
              <a:t>EDA Processing</a:t>
            </a:r>
            <a:endParaRPr kumimoji="0" lang="ko-KR" altLang="en-US" sz="1800" b="0" i="0" u="none" strike="noStrike" kern="1200" cap="none" spc="-80" normalizeH="0" baseline="0" noProof="0" dirty="0">
              <a:ln>
                <a:solidFill>
                  <a:srgbClr val="4472C4">
                    <a:shade val="50000"/>
                    <a:alpha val="0"/>
                  </a:srgbClr>
                </a:solidFill>
              </a:ln>
              <a:solidFill>
                <a:srgbClr val="2A2A2A"/>
              </a:solidFill>
              <a:effectLst/>
              <a:uLnTx/>
              <a:uFillTx/>
              <a:latin typeface="Noto Sans KR Regular" panose="020B0500000000000000" pitchFamily="34" charset="-127"/>
              <a:ea typeface="Noto Sans KR Regular" panose="020B0500000000000000" pitchFamily="34" charset="-127"/>
              <a:cs typeface="+mn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CC44EAF-EE31-075D-D2DE-9E40B737DEED}"/>
              </a:ext>
            </a:extLst>
          </p:cNvPr>
          <p:cNvGrpSpPr/>
          <p:nvPr/>
        </p:nvGrpSpPr>
        <p:grpSpPr>
          <a:xfrm>
            <a:off x="1466854" y="1853704"/>
            <a:ext cx="9248365" cy="3382324"/>
            <a:chOff x="1466854" y="2195594"/>
            <a:chExt cx="9248365" cy="3382324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A964A38E-7D48-FE32-D974-771E893EDB89}"/>
                </a:ext>
              </a:extLst>
            </p:cNvPr>
            <p:cNvGrpSpPr/>
            <p:nvPr/>
          </p:nvGrpSpPr>
          <p:grpSpPr>
            <a:xfrm>
              <a:off x="1467042" y="3065820"/>
              <a:ext cx="9248177" cy="1695450"/>
              <a:chOff x="1486498" y="3228975"/>
              <a:chExt cx="8941831" cy="1695450"/>
            </a:xfrm>
          </p:grpSpPr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E80E4C88-5BF1-235C-944C-3B0C4232536C}"/>
                  </a:ext>
                </a:extLst>
              </p:cNvPr>
              <p:cNvCxnSpPr/>
              <p:nvPr/>
            </p:nvCxnSpPr>
            <p:spPr>
              <a:xfrm flipV="1">
                <a:off x="3724275" y="4352925"/>
                <a:ext cx="0" cy="57150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39AC2DB3-BA9A-2B9D-3DCC-535DB2D61E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86498" y="4924425"/>
                <a:ext cx="2237777" cy="0"/>
              </a:xfrm>
              <a:prstGeom prst="line">
                <a:avLst/>
              </a:prstGeom>
              <a:ln w="28575" cap="rnd">
                <a:solidFill>
                  <a:srgbClr val="2A2A2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4BDF9E39-F210-FA15-0C9D-55D9B63D5D91}"/>
                  </a:ext>
                </a:extLst>
              </p:cNvPr>
              <p:cNvCxnSpPr/>
              <p:nvPr/>
            </p:nvCxnSpPr>
            <p:spPr>
              <a:xfrm flipV="1">
                <a:off x="5961702" y="3790950"/>
                <a:ext cx="0" cy="57150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94CDE438-B454-9269-6F7E-3AC4810362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24275" y="4352925"/>
                <a:ext cx="2237777" cy="0"/>
              </a:xfrm>
              <a:prstGeom prst="line">
                <a:avLst/>
              </a:prstGeom>
              <a:ln w="28575" cap="rnd">
                <a:solidFill>
                  <a:srgbClr val="2A2A2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6793B1EF-9E85-4FF0-6C1E-2922DAD71E0B}"/>
                  </a:ext>
                </a:extLst>
              </p:cNvPr>
              <p:cNvCxnSpPr/>
              <p:nvPr/>
            </p:nvCxnSpPr>
            <p:spPr>
              <a:xfrm flipV="1">
                <a:off x="8190552" y="3228975"/>
                <a:ext cx="0" cy="57150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C6205FF0-362B-9C45-2408-C2F3402EA7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552" y="3228975"/>
                <a:ext cx="2237777" cy="0"/>
              </a:xfrm>
              <a:prstGeom prst="line">
                <a:avLst/>
              </a:prstGeom>
              <a:ln w="28575" cap="rnd">
                <a:solidFill>
                  <a:srgbClr val="2A2A2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2868FDD5-18D9-71DB-5DE3-646ECBBBA5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1702" y="3790950"/>
                <a:ext cx="2237777" cy="0"/>
              </a:xfrm>
              <a:prstGeom prst="line">
                <a:avLst/>
              </a:prstGeom>
              <a:ln w="28575" cap="rnd">
                <a:solidFill>
                  <a:srgbClr val="2A2A2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6CAF9A-8F57-4431-E6CD-C2CD91531417}"/>
                </a:ext>
              </a:extLst>
            </p:cNvPr>
            <p:cNvSpPr txBox="1"/>
            <p:nvPr/>
          </p:nvSpPr>
          <p:spPr>
            <a:xfrm>
              <a:off x="1466854" y="4190807"/>
              <a:ext cx="17972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분포 확인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D16A3ED-35C6-4A88-328F-FCEBE85FD0ED}"/>
                </a:ext>
              </a:extLst>
            </p:cNvPr>
            <p:cNvSpPr txBox="1"/>
            <p:nvPr/>
          </p:nvSpPr>
          <p:spPr>
            <a:xfrm>
              <a:off x="3781124" y="3618955"/>
              <a:ext cx="218361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spc="-300" dirty="0" err="1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결측치</a:t>
              </a:r>
              <a:r>
                <a:rPr lang="ko-KR" altLang="en-US" sz="36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 대체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FC1D8DA-2F3A-6D6D-BC77-FE007C012D72}"/>
                </a:ext>
              </a:extLst>
            </p:cNvPr>
            <p:cNvSpPr txBox="1"/>
            <p:nvPr/>
          </p:nvSpPr>
          <p:spPr>
            <a:xfrm>
              <a:off x="6085679" y="3056492"/>
              <a:ext cx="134363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시각화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86F6FA0-860F-A0D7-0065-DD0CFAD662F5}"/>
                </a:ext>
              </a:extLst>
            </p:cNvPr>
            <p:cNvSpPr txBox="1"/>
            <p:nvPr/>
          </p:nvSpPr>
          <p:spPr>
            <a:xfrm>
              <a:off x="8418880" y="2500005"/>
              <a:ext cx="20551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Para.</a:t>
              </a:r>
              <a:r>
                <a:rPr lang="ko-KR" altLang="en-US" sz="3600" spc="-300" dirty="0">
                  <a:ln>
                    <a:solidFill>
                      <a:schemeClr val="bg1">
                        <a:lumMod val="95000"/>
                        <a:alpha val="0"/>
                      </a:schemeClr>
                    </a:solidFill>
                  </a:ln>
                  <a:solidFill>
                    <a:srgbClr val="2A2A2A"/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 선택</a:t>
              </a:r>
            </a:p>
          </p:txBody>
        </p:sp>
        <p:pic>
          <p:nvPicPr>
            <p:cNvPr id="10" name="그래픽 9" descr="도시 단색으로 채워진">
              <a:extLst>
                <a:ext uri="{FF2B5EF4-FFF2-40B4-BE49-F238E27FC236}">
                  <a16:creationId xmlns:a16="http://schemas.microsoft.com/office/drawing/2014/main" id="{19931BA0-7BC2-1EDF-689D-77EE48FAD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72350" y="3849386"/>
              <a:ext cx="408850" cy="40885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F4A267-AE50-5990-90D6-FC65EE706E22}"/>
                </a:ext>
              </a:extLst>
            </p:cNvPr>
            <p:cNvSpPr txBox="1"/>
            <p:nvPr/>
          </p:nvSpPr>
          <p:spPr>
            <a:xfrm>
              <a:off x="1589944" y="4837138"/>
              <a:ext cx="1347805" cy="74078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데이터 분포 확인을 통해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진행 과정 회의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pic>
          <p:nvPicPr>
            <p:cNvPr id="12" name="그래픽 11" descr="도시 단색으로 채워진">
              <a:extLst>
                <a:ext uri="{FF2B5EF4-FFF2-40B4-BE49-F238E27FC236}">
                  <a16:creationId xmlns:a16="http://schemas.microsoft.com/office/drawing/2014/main" id="{65F3002E-3EB9-1AB0-2623-DE3BC5AE69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86981" y="3292899"/>
              <a:ext cx="408850" cy="40885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7779211-1E2D-80E1-CEE1-416D09565EB9}"/>
                </a:ext>
              </a:extLst>
            </p:cNvPr>
            <p:cNvSpPr txBox="1"/>
            <p:nvPr/>
          </p:nvSpPr>
          <p:spPr>
            <a:xfrm>
              <a:off x="3911022" y="4272564"/>
              <a:ext cx="812402" cy="102079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파파타랩스 설립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사용자 수 달성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어플 런칭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서포터즈 창단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pic>
          <p:nvPicPr>
            <p:cNvPr id="14" name="그래픽 13" descr="도시 단색으로 채워진">
              <a:extLst>
                <a:ext uri="{FF2B5EF4-FFF2-40B4-BE49-F238E27FC236}">
                  <a16:creationId xmlns:a16="http://schemas.microsoft.com/office/drawing/2014/main" id="{ADEFF70D-89D4-D9CF-BBBF-2E2AEB3F9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746" y="2732685"/>
              <a:ext cx="408850" cy="40885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BF7D03B-56C0-9180-2823-286081AAC7B2}"/>
                </a:ext>
              </a:extLst>
            </p:cNvPr>
            <p:cNvSpPr txBox="1"/>
            <p:nvPr/>
          </p:nvSpPr>
          <p:spPr>
            <a:xfrm>
              <a:off x="6235180" y="3706836"/>
              <a:ext cx="812402" cy="102079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파파타랩스 설립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사용자 수 달성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어플 런칭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서포터즈 창단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  <p:pic>
          <p:nvPicPr>
            <p:cNvPr id="18" name="그래픽 17" descr="도시 단색으로 채워진">
              <a:extLst>
                <a:ext uri="{FF2B5EF4-FFF2-40B4-BE49-F238E27FC236}">
                  <a16:creationId xmlns:a16="http://schemas.microsoft.com/office/drawing/2014/main" id="{ABC0E540-8769-AB2D-2AF1-201CDA5E0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476601" y="2195594"/>
              <a:ext cx="408850" cy="40885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2490CB9-532A-04A8-1AA0-7AA511030411}"/>
                </a:ext>
              </a:extLst>
            </p:cNvPr>
            <p:cNvSpPr txBox="1"/>
            <p:nvPr/>
          </p:nvSpPr>
          <p:spPr>
            <a:xfrm>
              <a:off x="8559526" y="3117399"/>
              <a:ext cx="812402" cy="102079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파파타랩스 설립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사용자 수 달성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어플 런칭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pPr>
                <a:lnSpc>
                  <a:spcPct val="150000"/>
                </a:lnSpc>
                <a:spcAft>
                  <a:spcPts val="200"/>
                </a:spcAft>
              </a:pPr>
              <a:r>
                <a:rPr lang="ko-KR" altLang="en-US" sz="1050" spc="-8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서포터즈 창단</a:t>
              </a:r>
              <a:endParaRPr lang="en-US" altLang="ko-KR" sz="105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587C5C2-7395-17F4-3FF6-5B434E8AFC29}"/>
              </a:ext>
            </a:extLst>
          </p:cNvPr>
          <p:cNvSpPr/>
          <p:nvPr/>
        </p:nvSpPr>
        <p:spPr>
          <a:xfrm>
            <a:off x="1466854" y="5879067"/>
            <a:ext cx="9321113" cy="8610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ADADAD"/>
              </a:gs>
              <a:gs pos="100000">
                <a:srgbClr val="2A2A2A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28" name="십자형 27">
            <a:extLst>
              <a:ext uri="{FF2B5EF4-FFF2-40B4-BE49-F238E27FC236}">
                <a16:creationId xmlns:a16="http://schemas.microsoft.com/office/drawing/2014/main" id="{EFD21ECE-EC6B-11FC-4267-C16B70522795}"/>
              </a:ext>
            </a:extLst>
          </p:cNvPr>
          <p:cNvSpPr/>
          <p:nvPr/>
        </p:nvSpPr>
        <p:spPr>
          <a:xfrm rot="2738487">
            <a:off x="3936000" y="1269000"/>
            <a:ext cx="4320000" cy="4320000"/>
          </a:xfrm>
          <a:prstGeom prst="plus">
            <a:avLst>
              <a:gd name="adj" fmla="val 41847"/>
            </a:avLst>
          </a:prstGeom>
          <a:solidFill>
            <a:srgbClr val="FF0000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spc="-80" dirty="0" err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3A7A46E-FFFA-4E0A-7428-4B22ADD7DBCA}"/>
              </a:ext>
            </a:extLst>
          </p:cNvPr>
          <p:cNvSpPr txBox="1"/>
          <p:nvPr/>
        </p:nvSpPr>
        <p:spPr>
          <a:xfrm>
            <a:off x="4197884" y="5362478"/>
            <a:ext cx="3796232" cy="646331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사용하지 않는 페이지</a:t>
            </a:r>
          </a:p>
        </p:txBody>
      </p:sp>
    </p:spTree>
    <p:extLst>
      <p:ext uri="{BB962C8B-B14F-4D97-AF65-F5344CB8AC3E}">
        <p14:creationId xmlns:p14="http://schemas.microsoft.com/office/powerpoint/2010/main" val="3679970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 B/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A2A2A"/>
        </a:solidFill>
        <a:ln w="3175" cap="rnd">
          <a:noFill/>
          <a:round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bg1"/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rgbClr val="2A2A2A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spcAft>
            <a:spcPts val="200"/>
          </a:spcAft>
          <a:defRPr sz="11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818</TotalTime>
  <Words>620</Words>
  <Application>Microsoft Office PowerPoint</Application>
  <PresentationFormat>와이드스크린</PresentationFormat>
  <Paragraphs>118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Noto Sans KR Black</vt:lpstr>
      <vt:lpstr>Arial</vt:lpstr>
      <vt:lpstr>Noto Sans KR Medium</vt:lpstr>
      <vt:lpstr>Noto Sans KR Regular</vt:lpstr>
      <vt:lpstr>맑은 고딕</vt:lpstr>
      <vt:lpstr>Noto Sans KR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신강식</dc:creator>
  <cp:lastModifiedBy>박장훈</cp:lastModifiedBy>
  <cp:revision>127</cp:revision>
  <dcterms:created xsi:type="dcterms:W3CDTF">2021-02-04T01:39:12Z</dcterms:created>
  <dcterms:modified xsi:type="dcterms:W3CDTF">2024-03-08T01:18:20Z</dcterms:modified>
</cp:coreProperties>
</file>

<file path=docProps/thumbnail.jpeg>
</file>